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9.svg" ContentType="image/svg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76" r:id="rId2"/>
    <p:sldMasterId id="2147483788" r:id="rId3"/>
    <p:sldMasterId id="2147483806" r:id="rId4"/>
  </p:sldMasterIdLst>
  <p:notesMasterIdLst>
    <p:notesMasterId r:id="rId51"/>
  </p:notesMasterIdLst>
  <p:handoutMasterIdLst>
    <p:handoutMasterId r:id="rId52"/>
  </p:handoutMasterIdLst>
  <p:sldIdLst>
    <p:sldId id="340" r:id="rId5"/>
    <p:sldId id="364" r:id="rId6"/>
    <p:sldId id="424" r:id="rId7"/>
    <p:sldId id="298" r:id="rId8"/>
    <p:sldId id="357" r:id="rId9"/>
    <p:sldId id="365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341" r:id="rId50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준템플릿 type" id="{8C249476-3412-4123-969B-D95DFD83650F}">
          <p14:sldIdLst>
            <p14:sldId id="340"/>
            <p14:sldId id="364"/>
            <p14:sldId id="424"/>
            <p14:sldId id="298"/>
            <p14:sldId id="357"/>
            <p14:sldId id="365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240" userDrawn="1">
          <p15:clr>
            <a:srgbClr val="A4A3A4"/>
          </p15:clr>
        </p15:guide>
        <p15:guide id="4" pos="3119" userDrawn="1">
          <p15:clr>
            <a:srgbClr val="A4A3A4"/>
          </p15:clr>
        </p15:guide>
        <p15:guide id="7" pos="5978" userDrawn="1">
          <p15:clr>
            <a:srgbClr val="A4A3A4"/>
          </p15:clr>
        </p15:guide>
        <p15:guide id="8" pos="1759" userDrawn="1">
          <p15:clr>
            <a:srgbClr val="A4A3A4"/>
          </p15:clr>
        </p15:guide>
        <p15:guide id="9" pos="4040" userDrawn="1">
          <p15:clr>
            <a:srgbClr val="A4A3A4"/>
          </p15:clr>
        </p15:guide>
        <p15:guide id="10" pos="4352" userDrawn="1">
          <p15:clr>
            <a:srgbClr val="A4A3A4"/>
          </p15:clr>
        </p15:guide>
        <p15:guide id="11" pos="4435" userDrawn="1">
          <p15:clr>
            <a:srgbClr val="A4A3A4"/>
          </p15:clr>
        </p15:guide>
        <p15:guide id="12" pos="4740" userDrawn="1">
          <p15:clr>
            <a:srgbClr val="A4A3A4"/>
          </p15:clr>
        </p15:guide>
        <p15:guide id="13" pos="4811" userDrawn="1">
          <p15:clr>
            <a:srgbClr val="A4A3A4"/>
          </p15:clr>
        </p15:guide>
        <p15:guide id="14" pos="5118" userDrawn="1">
          <p15:clr>
            <a:srgbClr val="A4A3A4"/>
          </p15:clr>
        </p15:guide>
        <p15:guide id="15" pos="5188" userDrawn="1">
          <p15:clr>
            <a:srgbClr val="A4A3A4"/>
          </p15:clr>
        </p15:guide>
        <p15:guide id="16" pos="54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5F3"/>
    <a:srgbClr val="535353"/>
    <a:srgbClr val="5EACDB"/>
    <a:srgbClr val="557DE1"/>
    <a:srgbClr val="648CE4"/>
    <a:srgbClr val="6A8AE4"/>
    <a:srgbClr val="506FDC"/>
    <a:srgbClr val="4F6FC9"/>
    <a:srgbClr val="505FC8"/>
    <a:srgbClr val="4F5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34" autoAdjust="0"/>
  </p:normalViewPr>
  <p:slideViewPr>
    <p:cSldViewPr snapToGrid="0" showGuides="1">
      <p:cViewPr varScale="1">
        <p:scale>
          <a:sx n="159" d="100"/>
          <a:sy n="159" d="100"/>
        </p:scale>
        <p:origin x="1458" y="138"/>
      </p:cViewPr>
      <p:guideLst>
        <p:guide orient="horz" pos="3045"/>
        <p:guide pos="240"/>
        <p:guide pos="3119"/>
        <p:guide pos="5978"/>
        <p:guide pos="1759"/>
        <p:guide pos="4040"/>
        <p:guide pos="4352"/>
        <p:guide pos="4435"/>
        <p:guide pos="4740"/>
        <p:guide pos="4811"/>
        <p:guide pos="5118"/>
        <p:guide pos="5188"/>
        <p:guide pos="54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5286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E2B30-4550-483D-8148-D59524B71FF5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2025-09-18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CDA76-5A2D-4C68-9E0E-1A8DCFBB6AD2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643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2CC56DB-7F6C-4FA8-8403-9C5E78BE8BD8}" type="datetimeFigureOut">
              <a:rPr lang="ko-KR" altLang="en-US" smtClean="0"/>
              <a:pPr/>
              <a:t>2025-09-18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C645114-2A0C-445F-884B-74117DED673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383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45114-2A0C-445F-884B-74117DED673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3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58849" y="2018989"/>
            <a:ext cx="2906974" cy="2504829"/>
            <a:chOff x="3625704" y="2012376"/>
            <a:chExt cx="2565800" cy="2504829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2504829"/>
            <a:chOff x="3625704" y="2012376"/>
            <a:chExt cx="2565800" cy="2504829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2571482"/>
            <a:chOff x="6256241" y="1979049"/>
            <a:chExt cx="66653" cy="2571482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 dirty="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 dirty="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9503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업무 연속성 보장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간단한 재택 근무 환경 설정 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사회적 이슈 영향으로 인한 외부 </a:t>
            </a:r>
            <a:r>
              <a:rPr kumimoji="0" lang="ko-KR" altLang="en-US" sz="1050" b="0" i="0" spc="-100" normalizeH="0" noProof="0" dirty="0" err="1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비대면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대상자 선정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/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준비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/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관리 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용이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및 안내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대상자의 준비 현황 확인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대상자의 현황 확인 및 근무 내용 모니터링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사용자 화면에  스크린 마킹을 표시해 정보유출방지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암호화 통신을 통한 네트워크 보안 유지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업무용 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PC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와 사용자 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PC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간 무분별한 접속 차단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Gateway Sever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설치 및 방화벽 설정으로 서버 준비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재택근무 포탈 및 환경설정 프로그램 제공을 통한 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algn="l" defTabSz="914400">
              <a:lnSpc>
                <a:spcPct val="120000"/>
              </a:lnSpc>
              <a:buClr>
                <a:srgbClr val="1978E4"/>
              </a:buClr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사용자 환경 구축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별도의 프로그램 설치 없이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 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웹 브라우저로 원격 접속 업무 진행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algn="ctr"/>
              <a:endParaRPr lang="ko-KR" altLang="en-US"/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algn="ctr" defTabSz="914400" eaLnBrk="1" latinLnBrk="1" hangingPunct="1">
                  <a:buNone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endParaRPr lang="ko-KR" altLang="en-US" sz="1400" b="1" spc="-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 eaLnBrk="1" latinLnBrk="1" hangingPunct="1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2000" b="1" dirty="0" err="1">
                <a:solidFill>
                  <a:srgbClr val="222222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lang="ko-KR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algn="ctr"/>
              <a:endParaRPr lang="ko-KR" altLang="en-US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/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24174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2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3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4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  <a:ea typeface="+mn-ea"/>
              </a:rPr>
              <a:t>텍스트를 입력하세요</a:t>
            </a:r>
            <a:endParaRPr kumimoji="0" lang="en-US" altLang="ko-KR" sz="900" spc="-1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r>
                <a:rPr lang="ko-KR" altLang="en-US" dirty="0" err="1"/>
                <a:t>ㅍ</a:t>
              </a:r>
              <a:endParaRPr lang="ko-KR" altLang="en-US" dirty="0"/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r>
                <a:rPr lang="ko-KR" altLang="en-US"/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defRPr/>
              </a:pPr>
              <a:r>
                <a:rPr kumimoji="0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3278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77533A-91D5-4618-893F-DA77C93A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A68A43-BD50-4FB6-9BFC-C4BBAD73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3CF5C5-101E-4100-A3B6-9B924D54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26910F-1E8C-46F0-BD2E-DC329BEE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C45530-03F5-4595-B385-BAA39BEA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555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CF3AD1-038E-4235-A749-EEA77C9B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B755D1-DB18-4D0F-9345-5438AB556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CE8408-F587-4A80-90FA-21536D63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16DACA-5A5D-484E-9FE8-0A2A2898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D9CC28-74E0-4A72-BDD7-FD9C5DFB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82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2BAFB9-B479-46A5-87BB-E3623F23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A1DBFB-FD72-4AFA-A140-FBD35F1B9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6B8B35E-EDD0-49BF-AF29-05EA91602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5367D7F-95EE-4D3D-9DF6-5C4EEAD3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CF7F14-CA78-4C03-A94B-5609D34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361C2B-A8FD-4FC5-9789-0D32985D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89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527084-4ABB-4AB7-8406-4337563F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AA57C2-1C0C-48C9-B682-E985826D5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2FC4866-0E27-4541-A7AD-BCBF69F2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61ECB30-9E42-4182-BB34-EF400F1A5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0B159D5-3F79-44BB-8993-CE8F31E07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C766339-3BD9-4DAF-A659-AA5EAA9C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EFBE631-FF49-4879-B19D-3496C9C0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7F99FD5-5C26-4696-AA88-9ED2E6D5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56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1E761-B0AF-48A2-AB13-7ADE4CB8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CE3E196-4F94-45CF-81EE-B97B4CF4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C5B8192-4F3A-49A8-82A5-46E69E57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7DB55CE-759C-4FC6-972E-5E609F6B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266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66E5EA1-B447-4605-B86D-DCE4E8B5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F3C9528-4789-4E0E-ABA5-19FFDDE7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D0385A-3EFC-4FEB-AC3E-C9C3F452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73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CF0448-7EBF-4549-92D0-91A6F83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E7FF51-AC44-4FF9-A029-4E37B9E8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8563CD3-8947-45D8-BF99-BCA47A269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9D479C-8B96-402B-9A4F-6C050E85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A5024E-FB6A-4AD1-A96C-DF3EA995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80B0327-6BAA-4A2C-B3A2-9E32A9D9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14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한쪽 모서리 19">
            <a:extLst>
              <a:ext uri="{FF2B5EF4-FFF2-40B4-BE49-F238E27FC236}">
                <a16:creationId xmlns:a16="http://schemas.microsoft.com/office/drawing/2014/main" id="{67557930-8C86-44B0-AE51-54E237D6F5A4}"/>
              </a:ext>
            </a:extLst>
          </p:cNvPr>
          <p:cNvSpPr/>
          <p:nvPr userDrawn="1"/>
        </p:nvSpPr>
        <p:spPr>
          <a:xfrm rot="16200000" flipH="1">
            <a:off x="3735052" y="-3735052"/>
            <a:ext cx="369322" cy="7839425"/>
          </a:xfrm>
          <a:prstGeom prst="round1Rect">
            <a:avLst>
              <a:gd name="adj" fmla="val 36044"/>
            </a:avLst>
          </a:prstGeom>
          <a:solidFill>
            <a:srgbClr val="057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28EC60C-F68B-4855-BEEE-07808E5E4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7" r="32257" b="14837"/>
          <a:stretch/>
        </p:blipFill>
        <p:spPr>
          <a:xfrm>
            <a:off x="3195356" y="-1"/>
            <a:ext cx="6710644" cy="369327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663077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4" name="그림 3" descr="그리기이(가) 표시된 사진&#10;&#10;자동 생성된 설명">
            <a:extLst>
              <a:ext uri="{FF2B5EF4-FFF2-40B4-BE49-F238E27FC236}">
                <a16:creationId xmlns:a16="http://schemas.microsoft.com/office/drawing/2014/main" id="{2850CAD3-B628-421E-8FEE-F4DFF7444A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90" y="110086"/>
            <a:ext cx="879536" cy="13306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C9FFEE44-F920-433A-88A0-4B5ECC198C3F}"/>
              </a:ext>
            </a:extLst>
          </p:cNvPr>
          <p:cNvSpPr/>
          <p:nvPr userDrawn="1"/>
        </p:nvSpPr>
        <p:spPr>
          <a:xfrm>
            <a:off x="9229494" y="87394"/>
            <a:ext cx="58079" cy="580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5E5DE40-646D-47DC-891B-C19626BE172E}"/>
              </a:ext>
            </a:extLst>
          </p:cNvPr>
          <p:cNvSpPr/>
          <p:nvPr userDrawn="1"/>
        </p:nvSpPr>
        <p:spPr>
          <a:xfrm>
            <a:off x="8863734" y="295212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FF9BDB3-1A8F-4BCC-8885-1B4E0D838DA2}"/>
              </a:ext>
            </a:extLst>
          </p:cNvPr>
          <p:cNvSpPr/>
          <p:nvPr userDrawn="1"/>
        </p:nvSpPr>
        <p:spPr>
          <a:xfrm>
            <a:off x="9607723" y="212084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74388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4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5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5600" y="1091622"/>
            <a:ext cx="918845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06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60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547E70-D7CA-4D1C-B91C-BCDFEE48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E1CF05B-5B93-4CE2-B727-F399423D9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DD7B15-24B6-40CB-906A-E870EF61C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9418FB-F2E9-4183-A778-264134E0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97CA90-1478-477B-91D4-1AFFFB49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B3D997-C032-4421-890D-BBF6F55A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25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550ACF-D1B5-41B0-869F-C1F6161D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316899-C374-47B3-BD37-C52D88B9B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BFE8AF-47AB-4B84-8A09-7AE0E207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BF529C-4F1B-4C83-A307-0EEF32B0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7242C2-5A37-42D2-987F-83FE539B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270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BCF6E4E-4D13-4EB9-B735-A247A606C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40E1A7-6C94-4907-ADFD-4D1D47994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E98A5D-05B7-48C3-8580-9F0FA150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F57BAA-9564-4797-89B1-2288E3EF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CF7F69-D9C3-454A-B81C-2F4D6736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561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99146A7-458E-4C11-B11B-575A2D47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pic>
        <p:nvPicPr>
          <p:cNvPr id="14" name="그림 13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31C5DF7B-93D8-4146-ADDB-F04B447F1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2" y="5630858"/>
            <a:ext cx="1590403" cy="24061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6EAE456-AF62-4F86-A3FD-882641378841}"/>
              </a:ext>
            </a:extLst>
          </p:cNvPr>
          <p:cNvSpPr/>
          <p:nvPr/>
        </p:nvSpPr>
        <p:spPr>
          <a:xfrm>
            <a:off x="638786" y="6364600"/>
            <a:ext cx="2790187" cy="23852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B21F95-7E0B-441B-8DD4-4E4FC911947C}"/>
              </a:ext>
            </a:extLst>
          </p:cNvPr>
          <p:cNvSpPr/>
          <p:nvPr/>
        </p:nvSpPr>
        <p:spPr>
          <a:xfrm>
            <a:off x="7359469" y="296195"/>
            <a:ext cx="20972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50" b="1" i="0" u="none" strike="noStrike" kern="1200" cap="none" spc="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Inspirations For Cyber Security</a:t>
            </a:r>
            <a:endParaRPr kumimoji="0" lang="ko-KR" altLang="en-US" sz="850" b="1" i="0" u="none" strike="noStrike" kern="1200" cap="none" spc="0" normalizeH="0" baseline="0" noProof="0" dirty="0">
              <a:ln>
                <a:solidFill>
                  <a:srgbClr val="EAA000">
                    <a:shade val="50000"/>
                    <a:alpha val="0"/>
                  </a:srgbClr>
                </a:solidFill>
              </a:ln>
              <a:solidFill>
                <a:srgbClr val="0A6EF4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8CE5D44-84D5-4384-959C-F7832CE5AE57}"/>
              </a:ext>
            </a:extLst>
          </p:cNvPr>
          <p:cNvSpPr/>
          <p:nvPr/>
        </p:nvSpPr>
        <p:spPr>
          <a:xfrm>
            <a:off x="7359469" y="317148"/>
            <a:ext cx="2097286" cy="181730"/>
          </a:xfrm>
          <a:prstGeom prst="roundRect">
            <a:avLst>
              <a:gd name="adj" fmla="val 50000"/>
            </a:avLst>
          </a:prstGeom>
          <a:noFill/>
          <a:ln w="381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A278BB4-9FCF-4F64-A64E-39ABEAD5D32A}"/>
              </a:ext>
            </a:extLst>
          </p:cNvPr>
          <p:cNvCxnSpPr/>
          <p:nvPr/>
        </p:nvCxnSpPr>
        <p:spPr>
          <a:xfrm>
            <a:off x="0" y="6195097"/>
            <a:ext cx="990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개체 틀 1">
            <a:extLst>
              <a:ext uri="{FF2B5EF4-FFF2-40B4-BE49-F238E27FC236}">
                <a16:creationId xmlns:a16="http://schemas.microsoft.com/office/drawing/2014/main" id="{D49DFCFD-53E9-45C2-86E4-4291A6D750A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383" y="1444759"/>
            <a:ext cx="8149389" cy="184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표준제안서 </a:t>
            </a:r>
            <a:br>
              <a:rPr lang="en-US" altLang="ko-KR" dirty="0"/>
            </a:br>
            <a:r>
              <a:rPr lang="ko-KR" altLang="en-US" dirty="0"/>
              <a:t>텍스트입력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34D1A8E-D32A-4B13-926F-8ED40E3EF41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2953" y="3733203"/>
            <a:ext cx="2286000" cy="23852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</a:rPr>
              <a:t>May. 2020 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28302E3-F2C3-40D3-91DA-D3412B32BDA0}"/>
              </a:ext>
            </a:extLst>
          </p:cNvPr>
          <p:cNvCxnSpPr>
            <a:cxnSpLocks/>
          </p:cNvCxnSpPr>
          <p:nvPr userDrawn="1"/>
        </p:nvCxnSpPr>
        <p:spPr>
          <a:xfrm>
            <a:off x="5861713" y="6195097"/>
            <a:ext cx="405338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86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17">
          <p15:clr>
            <a:srgbClr val="FBAE40"/>
          </p15:clr>
        </p15:guide>
        <p15:guide id="5" pos="594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8BC7AD7-DBD3-48A2-9ECD-07EFB46CD628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09BD7D1-D945-4D9F-8A00-A5FEF18DAFE8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D637793-59A9-450C-888D-F108B86F301A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7E20AFB-E0DF-4CEA-B8ED-27DCC5D7BD53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4241370"/>
            <a:chOff x="6256241" y="1979049"/>
            <a:chExt cx="66653" cy="4241370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03A5953-F2A5-4353-818C-CFCF9B3196DF}"/>
                </a:ext>
              </a:extLst>
            </p:cNvPr>
            <p:cNvSpPr/>
            <p:nvPr/>
          </p:nvSpPr>
          <p:spPr>
            <a:xfrm>
              <a:off x="6256241" y="5318821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5BBB67E-42B9-40EC-89A7-ABFA3BFADE6D}"/>
                </a:ext>
              </a:extLst>
            </p:cNvPr>
            <p:cNvSpPr/>
            <p:nvPr/>
          </p:nvSpPr>
          <p:spPr>
            <a:xfrm>
              <a:off x="6256241" y="6153766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8" name="텍스트 개체 틀 18">
            <a:extLst>
              <a:ext uri="{FF2B5EF4-FFF2-40B4-BE49-F238E27FC236}">
                <a16:creationId xmlns:a16="http://schemas.microsoft.com/office/drawing/2014/main" id="{2CF5286E-6403-4722-98C2-67EEA3EAE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713" y="5010855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9" name="텍스트 개체 틀 18">
            <a:extLst>
              <a:ext uri="{FF2B5EF4-FFF2-40B4-BE49-F238E27FC236}">
                <a16:creationId xmlns:a16="http://schemas.microsoft.com/office/drawing/2014/main" id="{6629864B-B320-41FB-A178-BD3E29D31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713" y="58515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916563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E196E0CF-A0D5-4FEF-B51E-50612A7925B1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한쪽 모서리 11">
            <a:extLst>
              <a:ext uri="{FF2B5EF4-FFF2-40B4-BE49-F238E27FC236}">
                <a16:creationId xmlns:a16="http://schemas.microsoft.com/office/drawing/2014/main" id="{5003BB2C-63DD-4B79-A054-5F20ED8B9624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372398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01719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2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3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4842" y="885718"/>
            <a:ext cx="923271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85AF14BB-0965-44F7-8320-3F685FE693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3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>
          <p15:clr>
            <a:srgbClr val="FBAE40"/>
          </p15:clr>
        </p15:guide>
        <p15:guide id="2" pos="224">
          <p15:clr>
            <a:srgbClr val="FBAE40"/>
          </p15:clr>
        </p15:guide>
        <p15:guide id="3" pos="603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B0FFE2BA-CC5D-419C-A402-963E542E43DD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사각형: 둥근 한쪽 모서리 14">
            <a:extLst>
              <a:ext uri="{FF2B5EF4-FFF2-40B4-BE49-F238E27FC236}">
                <a16:creationId xmlns:a16="http://schemas.microsoft.com/office/drawing/2014/main" id="{EEF4D25C-545A-4841-812D-18B112234211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30ADCB7D-8840-44AF-8A06-D6E45A0161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C5212CC-6FD0-497C-8C28-10026287A26F}"/>
              </a:ext>
            </a:extLst>
          </p:cNvPr>
          <p:cNvSpPr/>
          <p:nvPr userDrawn="1"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18" name="그림 17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5DC513A4-3180-454B-B202-B5C2A2210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69A44C4-2A73-46DA-9DF0-8C2A7C7794A4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8" name="액자 48">
              <a:extLst>
                <a:ext uri="{FF2B5EF4-FFF2-40B4-BE49-F238E27FC236}">
                  <a16:creationId xmlns:a16="http://schemas.microsoft.com/office/drawing/2014/main" id="{390B8842-BAFC-4BF3-9D81-4192C86CF2C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액자 48">
              <a:extLst>
                <a:ext uri="{FF2B5EF4-FFF2-40B4-BE49-F238E27FC236}">
                  <a16:creationId xmlns:a16="http://schemas.microsoft.com/office/drawing/2014/main" id="{EE36A66D-5B76-418F-9E15-C99626090E7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AA6B429-309C-44E3-A014-325909C81F58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11" name="액자 48">
              <a:extLst>
                <a:ext uri="{FF2B5EF4-FFF2-40B4-BE49-F238E27FC236}">
                  <a16:creationId xmlns:a16="http://schemas.microsoft.com/office/drawing/2014/main" id="{791B9B1D-EF24-454E-B151-B4B6A0D715C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액자 48">
              <a:extLst>
                <a:ext uri="{FF2B5EF4-FFF2-40B4-BE49-F238E27FC236}">
                  <a16:creationId xmlns:a16="http://schemas.microsoft.com/office/drawing/2014/main" id="{E7168790-36EB-4578-BF51-4F49DF9F40A5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텍스트 개체 틀 3">
            <a:extLst>
              <a:ext uri="{FF2B5EF4-FFF2-40B4-BE49-F238E27FC236}">
                <a16:creationId xmlns:a16="http://schemas.microsoft.com/office/drawing/2014/main" id="{DD07E45A-768A-4582-9872-A3C6C4A94E8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582909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358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앤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4D2271C-843F-4FAD-B40B-CAB177E6F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9BD37CF0-7297-4055-A8ED-6097FABC1758}"/>
              </a:ext>
            </a:extLst>
          </p:cNvPr>
          <p:cNvSpPr txBox="1">
            <a:spLocks/>
          </p:cNvSpPr>
          <p:nvPr userDrawn="1"/>
        </p:nvSpPr>
        <p:spPr>
          <a:xfrm>
            <a:off x="0" y="5834034"/>
            <a:ext cx="9906000" cy="334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85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소프트캠프㈜ 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경기도 성남시 분당구 판교로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228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번길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17,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판교세븐벤처밸리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이랜텍동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2, 3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층</a:t>
            </a:r>
            <a:endParaRPr kumimoji="0" lang="en-US" altLang="ko-KR" sz="850" b="0" i="0" u="none" strike="noStrike" kern="1200" cap="none" spc="-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6ED020C-F063-40D4-B699-3434DF6CD3CA}"/>
              </a:ext>
            </a:extLst>
          </p:cNvPr>
          <p:cNvSpPr/>
          <p:nvPr userDrawn="1"/>
        </p:nvSpPr>
        <p:spPr>
          <a:xfrm>
            <a:off x="7308806" y="992699"/>
            <a:ext cx="1086623" cy="169142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F6848-4852-4371-AA99-4781F625ADBD}"/>
              </a:ext>
            </a:extLst>
          </p:cNvPr>
          <p:cNvSpPr txBox="1"/>
          <p:nvPr userDrawn="1"/>
        </p:nvSpPr>
        <p:spPr>
          <a:xfrm>
            <a:off x="7185610" y="932459"/>
            <a:ext cx="1369223" cy="2264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</a:t>
            </a:r>
            <a:r>
              <a:rPr kumimoji="0" lang="en-US" altLang="ko-KR" sz="800" b="1" i="0" u="none" strike="noStrike" kern="1200" cap="none" spc="3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softcamp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.co.kr</a:t>
            </a:r>
            <a:endParaRPr kumimoji="0" lang="en-US" altLang="ko-KR" sz="800" b="1" i="0" u="none" strike="noStrike" kern="1200" cap="none" spc="-90" normalizeH="0" baseline="0" noProof="0" dirty="0">
              <a:ln>
                <a:noFill/>
              </a:ln>
              <a:solidFill>
                <a:srgbClr val="0A6EF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1AB5E-6C82-4097-93F0-61C7733E0C5A}"/>
              </a:ext>
            </a:extLst>
          </p:cNvPr>
          <p:cNvSpPr txBox="1"/>
          <p:nvPr userDrawn="1"/>
        </p:nvSpPr>
        <p:spPr>
          <a:xfrm>
            <a:off x="794" y="2772877"/>
            <a:ext cx="990441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7" name="그림 16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C74858FB-8C4F-4910-9DCC-D99457CA3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50" y="5429053"/>
            <a:ext cx="1337300" cy="202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66EE7C-274C-4BA3-B54A-ACB522E6972B}"/>
              </a:ext>
            </a:extLst>
          </p:cNvPr>
          <p:cNvSpPr txBox="1"/>
          <p:nvPr userDrawn="1"/>
        </p:nvSpPr>
        <p:spPr>
          <a:xfrm>
            <a:off x="3770432" y="6339923"/>
            <a:ext cx="236513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42DEBD2-B602-4908-BAA4-ECD89EBA3870}"/>
              </a:ext>
            </a:extLst>
          </p:cNvPr>
          <p:cNvCxnSpPr/>
          <p:nvPr userDrawn="1"/>
        </p:nvCxnSpPr>
        <p:spPr>
          <a:xfrm>
            <a:off x="0" y="6208371"/>
            <a:ext cx="9906000" cy="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30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F325B263-A34A-40B9-B60B-981D459282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A4DB42E-2603-4567-9954-B1C249B00F9F}"/>
              </a:ext>
            </a:extLst>
          </p:cNvPr>
          <p:cNvCxnSpPr>
            <a:cxnSpLocks/>
          </p:cNvCxnSpPr>
          <p:nvPr userDrawn="1"/>
        </p:nvCxnSpPr>
        <p:spPr>
          <a:xfrm>
            <a:off x="210111" y="2659111"/>
            <a:ext cx="94972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FB6D6DD-5549-4390-9B95-0E938F79A117}"/>
              </a:ext>
            </a:extLst>
          </p:cNvPr>
          <p:cNvCxnSpPr>
            <a:cxnSpLocks/>
          </p:cNvCxnSpPr>
          <p:nvPr/>
        </p:nvCxnSpPr>
        <p:spPr>
          <a:xfrm>
            <a:off x="3186405" y="198323"/>
            <a:ext cx="24235" cy="2297210"/>
          </a:xfrm>
          <a:prstGeom prst="line">
            <a:avLst/>
          </a:prstGeom>
          <a:ln w="127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F7155DE-CE47-47C0-81D0-D195415D13DF}"/>
              </a:ext>
            </a:extLst>
          </p:cNvPr>
          <p:cNvGrpSpPr/>
          <p:nvPr userDrawn="1"/>
        </p:nvGrpSpPr>
        <p:grpSpPr>
          <a:xfrm>
            <a:off x="2921099" y="4094312"/>
            <a:ext cx="2074685" cy="2498215"/>
            <a:chOff x="2921099" y="4290453"/>
            <a:chExt cx="2074685" cy="2151376"/>
          </a:xfrm>
        </p:grpSpPr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1D1D7D12-EE30-4BFB-B094-B0BF0261A920}"/>
                </a:ext>
              </a:extLst>
            </p:cNvPr>
            <p:cNvCxnSpPr>
              <a:cxnSpLocks/>
            </p:cNvCxnSpPr>
            <p:nvPr/>
          </p:nvCxnSpPr>
          <p:spPr>
            <a:xfrm>
              <a:off x="2921099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564E5181-114A-4867-8A12-172CA1DC7CC8}"/>
                </a:ext>
              </a:extLst>
            </p:cNvPr>
            <p:cNvCxnSpPr>
              <a:cxnSpLocks/>
            </p:cNvCxnSpPr>
            <p:nvPr/>
          </p:nvCxnSpPr>
          <p:spPr>
            <a:xfrm>
              <a:off x="4973660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B1DE322-771D-42FC-9D53-49D8FC921EAF}"/>
              </a:ext>
            </a:extLst>
          </p:cNvPr>
          <p:cNvCxnSpPr>
            <a:cxnSpLocks/>
          </p:cNvCxnSpPr>
          <p:nvPr userDrawn="1"/>
        </p:nvCxnSpPr>
        <p:spPr>
          <a:xfrm>
            <a:off x="163553" y="4003416"/>
            <a:ext cx="95437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7">
            <a:extLst>
              <a:ext uri="{FF2B5EF4-FFF2-40B4-BE49-F238E27FC236}">
                <a16:creationId xmlns:a16="http://schemas.microsoft.com/office/drawing/2014/main" id="{CFA7429D-09BA-44E1-921F-76FE2A3121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A1F077-5FCC-412A-8AD2-0BF8813DB50D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41192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DA994B4-0BA0-4AFC-9E67-07207CB94F3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AE731E48-4796-477E-8D24-95ED1D251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E454571-D903-4518-9F84-DCA864E21B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7753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chemeClr val="accent1"/>
                    </a:solidFill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14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 dirty="0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 dirty="0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lnSpc>
                    <a:spcPct val="140000"/>
                  </a:lnSpc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600" b="1" dirty="0">
                  <a:solidFill>
                    <a:prstClr val="white"/>
                  </a:solidFill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710206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로고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0D9586-91E8-4297-A4C1-78A7B5DBD5CD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9D0E561-72D7-4D4B-BCED-1805241AB8F2}"/>
              </a:ext>
            </a:extLst>
          </p:cNvPr>
          <p:cNvSpPr/>
          <p:nvPr userDrawn="1"/>
        </p:nvSpPr>
        <p:spPr>
          <a:xfrm>
            <a:off x="300250" y="320722"/>
            <a:ext cx="4424525" cy="18636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0DB8A6D-09E8-44C1-81C7-3809D6EC4E1E}"/>
              </a:ext>
            </a:extLst>
          </p:cNvPr>
          <p:cNvSpPr/>
          <p:nvPr userDrawn="1"/>
        </p:nvSpPr>
        <p:spPr>
          <a:xfrm>
            <a:off x="300249" y="1667061"/>
            <a:ext cx="4436101" cy="520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78399FF-A62C-4BBF-A478-F95DF2FAFE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E00C6CF-0B4C-41ED-841C-D257DF7226A2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54995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A6EF4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59835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7BBEF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BA6D3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1E398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4659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250069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633332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보안으로 인해 좋아지는 점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cs typeface="Arial" panose="020B0604020202020204" pitchFamily="34" charset="0"/>
                  <a:sym typeface="Wingdings" charset="2"/>
                </a:rPr>
                <a:t>관리자</a:t>
              </a:r>
              <a:endPara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  <a:sym typeface="Wingdings" charset="2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start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end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52725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분석을 통한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886942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  <a:cs typeface="+mn-cs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Po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I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N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513070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 연속성 보장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간단한 재택 근무 환경 설정 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사회적 이슈 영향으로 인한 외부 </a:t>
            </a:r>
            <a:r>
              <a:rPr kumimoji="0" lang="ko-KR" altLang="en-US" sz="1050" b="0" i="0" u="none" strike="noStrike" kern="1200" cap="none" spc="-10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비대면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대상자 선정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준비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관리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용이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및 안내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준비 현황 확인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현황 확인 및 근무 내용 모니터링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화면에  스크린 마킹을 표시해 정보유출방지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암호화 통신을 통한 네트워크 보안 유지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업무용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와 사용자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 무분별한 접속 차단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Gateway Sever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설치 및 방화벽 설정으로 서버 준비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재택근무 포탈 및 환경설정 프로그램 제공을 통한 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78E4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환경 구축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별도의 프로그램 설치 없이</a:t>
            </a:r>
            <a:r>
              <a:rPr kumimoji="0" lang="en-US" altLang="ko-KR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웹 브라우저로 원격 접속 업무 진행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01</a:t>
                </a:r>
                <a:endParaRPr kumimoji="1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kumimoji="0" lang="ko-KR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036587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7DE1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991C3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ㅍ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rPr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82588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7BBEF1"/>
                  </a:solidFill>
                  <a:uLnTx/>
                  <a:uFillTx/>
                  <a:latin typeface="+mn-ea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indent="-171450" algn="l" defTabSz="914400"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spc="-100" normalizeH="0" noProof="0" dirty="0">
                  <a:uLnTx/>
                  <a:uFillTx/>
                  <a:latin typeface="+mn-ea"/>
                </a:rPr>
                <a:t>텍스트를 입력하세요 </a:t>
              </a:r>
              <a:r>
                <a:rPr kumimoji="0" lang="ko-KR" altLang="en-US" sz="1200" b="1" i="0" spc="-100" normalizeH="0" noProof="0" dirty="0" err="1">
                  <a:solidFill>
                    <a:srgbClr val="3374C3"/>
                  </a:solidFill>
                  <a:uLnTx/>
                  <a:uFillTx/>
                  <a:latin typeface="+mn-ea"/>
                </a:rPr>
                <a:t>중요텍스트</a:t>
              </a:r>
              <a:r>
                <a:rPr kumimoji="0" lang="ko-KR" altLang="en-US" sz="1200" b="1" i="0" spc="-100" normalizeH="0" noProof="0" dirty="0">
                  <a:solidFill>
                    <a:srgbClr val="3374C3"/>
                  </a:solidFill>
                  <a:uLnTx/>
                  <a:uFillTx/>
                  <a:latin typeface="+mn-ea"/>
                </a:rPr>
                <a:t> 입력</a:t>
              </a:r>
              <a:endParaRPr lang="en-US" altLang="ko-KR" sz="1200" spc="-100" dirty="0">
                <a:solidFill>
                  <a:srgbClr val="3374C3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0" indent="144000" algn="l" defTabSz="914400">
                <a:lnSpc>
                  <a:spcPct val="120000"/>
                </a:lnSpc>
                <a:buClr>
                  <a:srgbClr val="6BA6D3"/>
                </a:buClr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 dirty="0">
                <a:latin typeface="+mn-ea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1E398E"/>
                  </a:solidFill>
                  <a:uLnTx/>
                  <a:uFillTx/>
                  <a:latin typeface="+mn-ea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indent="-171450"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r>
                <a:rPr lang="ko-KR" altLang="en-US" sz="1200" b="1" spc="-100" dirty="0" err="1">
                  <a:solidFill>
                    <a:srgbClr val="3374C3"/>
                  </a:solidFill>
                  <a:latin typeface="+mn-ea"/>
                </a:rPr>
                <a:t>중요텍스트</a:t>
              </a:r>
              <a:r>
                <a:rPr lang="ko-KR" altLang="en-US" sz="1200" b="1" spc="-100" dirty="0">
                  <a:solidFill>
                    <a:srgbClr val="3374C3"/>
                  </a:solidFill>
                  <a:latin typeface="+mn-ea"/>
                </a:rPr>
                <a:t> 입력</a:t>
              </a:r>
              <a:endParaRPr lang="en-US" altLang="ko-KR" sz="1200" spc="-100" dirty="0">
                <a:solidFill>
                  <a:srgbClr val="3374C3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indent="144000">
                <a:lnSpc>
                  <a:spcPct val="120000"/>
                </a:lnSpc>
                <a:buClr>
                  <a:srgbClr val="1E398E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 dirty="0">
                <a:latin typeface="+mn-ea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125123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99146A7-458E-4C11-B11B-575A2D47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pic>
        <p:nvPicPr>
          <p:cNvPr id="14" name="그림 13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31C5DF7B-93D8-4146-ADDB-F04B447F1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2" y="5630858"/>
            <a:ext cx="1590403" cy="24061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6EAE456-AF62-4F86-A3FD-882641378841}"/>
              </a:ext>
            </a:extLst>
          </p:cNvPr>
          <p:cNvSpPr/>
          <p:nvPr/>
        </p:nvSpPr>
        <p:spPr>
          <a:xfrm>
            <a:off x="638786" y="6364600"/>
            <a:ext cx="2790187" cy="23852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B21F95-7E0B-441B-8DD4-4E4FC911947C}"/>
              </a:ext>
            </a:extLst>
          </p:cNvPr>
          <p:cNvSpPr/>
          <p:nvPr/>
        </p:nvSpPr>
        <p:spPr>
          <a:xfrm>
            <a:off x="7359469" y="296195"/>
            <a:ext cx="20972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50" b="1" i="0" u="none" strike="noStrike" kern="1200" cap="none" spc="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Inspirations For Cyber Security</a:t>
            </a:r>
            <a:endParaRPr kumimoji="0" lang="ko-KR" altLang="en-US" sz="850" b="1" i="0" u="none" strike="noStrike" kern="1200" cap="none" spc="0" normalizeH="0" baseline="0" noProof="0" dirty="0">
              <a:ln>
                <a:solidFill>
                  <a:srgbClr val="EAA000">
                    <a:shade val="50000"/>
                    <a:alpha val="0"/>
                  </a:srgbClr>
                </a:solidFill>
              </a:ln>
              <a:solidFill>
                <a:srgbClr val="0A6EF4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8CE5D44-84D5-4384-959C-F7832CE5AE57}"/>
              </a:ext>
            </a:extLst>
          </p:cNvPr>
          <p:cNvSpPr/>
          <p:nvPr/>
        </p:nvSpPr>
        <p:spPr>
          <a:xfrm>
            <a:off x="7359469" y="317148"/>
            <a:ext cx="2097286" cy="181730"/>
          </a:xfrm>
          <a:prstGeom prst="roundRect">
            <a:avLst>
              <a:gd name="adj" fmla="val 50000"/>
            </a:avLst>
          </a:prstGeom>
          <a:noFill/>
          <a:ln w="381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A278BB4-9FCF-4F64-A64E-39ABEAD5D32A}"/>
              </a:ext>
            </a:extLst>
          </p:cNvPr>
          <p:cNvCxnSpPr/>
          <p:nvPr/>
        </p:nvCxnSpPr>
        <p:spPr>
          <a:xfrm>
            <a:off x="0" y="6195097"/>
            <a:ext cx="990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개체 틀 1">
            <a:extLst>
              <a:ext uri="{FF2B5EF4-FFF2-40B4-BE49-F238E27FC236}">
                <a16:creationId xmlns:a16="http://schemas.microsoft.com/office/drawing/2014/main" id="{D49DFCFD-53E9-45C2-86E4-4291A6D750A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383" y="1444759"/>
            <a:ext cx="8149389" cy="184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표준제안서 </a:t>
            </a:r>
            <a:br>
              <a:rPr lang="en-US" altLang="ko-KR" dirty="0"/>
            </a:br>
            <a:r>
              <a:rPr lang="ko-KR" altLang="en-US" dirty="0"/>
              <a:t>텍스트입력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34D1A8E-D32A-4B13-926F-8ED40E3EF41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2953" y="3733203"/>
            <a:ext cx="2286000" cy="23852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</a:rPr>
              <a:t>May. 2020 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28302E3-F2C3-40D3-91DA-D3412B32BDA0}"/>
              </a:ext>
            </a:extLst>
          </p:cNvPr>
          <p:cNvCxnSpPr>
            <a:cxnSpLocks/>
          </p:cNvCxnSpPr>
          <p:nvPr userDrawn="1"/>
        </p:nvCxnSpPr>
        <p:spPr>
          <a:xfrm>
            <a:off x="5861713" y="6195097"/>
            <a:ext cx="405338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99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17">
          <p15:clr>
            <a:srgbClr val="FBAE40"/>
          </p15:clr>
        </p15:guide>
        <p15:guide id="5" pos="594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8BC7AD7-DBD3-48A2-9ECD-07EFB46CD628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09BD7D1-D945-4D9F-8A00-A5FEF18DAFE8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D637793-59A9-450C-888D-F108B86F301A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7E20AFB-E0DF-4CEA-B8ED-27DCC5D7BD53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4241370"/>
            <a:chOff x="6256241" y="1979049"/>
            <a:chExt cx="66653" cy="4241370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03A5953-F2A5-4353-818C-CFCF9B3196DF}"/>
                </a:ext>
              </a:extLst>
            </p:cNvPr>
            <p:cNvSpPr/>
            <p:nvPr/>
          </p:nvSpPr>
          <p:spPr>
            <a:xfrm>
              <a:off x="6256241" y="5318821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5BBB67E-42B9-40EC-89A7-ABFA3BFADE6D}"/>
                </a:ext>
              </a:extLst>
            </p:cNvPr>
            <p:cNvSpPr/>
            <p:nvPr/>
          </p:nvSpPr>
          <p:spPr>
            <a:xfrm>
              <a:off x="6256241" y="6153766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8" name="텍스트 개체 틀 18">
            <a:extLst>
              <a:ext uri="{FF2B5EF4-FFF2-40B4-BE49-F238E27FC236}">
                <a16:creationId xmlns:a16="http://schemas.microsoft.com/office/drawing/2014/main" id="{2CF5286E-6403-4722-98C2-67EEA3EAE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713" y="5010855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9" name="텍스트 개체 틀 18">
            <a:extLst>
              <a:ext uri="{FF2B5EF4-FFF2-40B4-BE49-F238E27FC236}">
                <a16:creationId xmlns:a16="http://schemas.microsoft.com/office/drawing/2014/main" id="{6629864B-B320-41FB-A178-BD3E29D31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713" y="58515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4170714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E196E0CF-A0D5-4FEF-B51E-50612A7925B1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한쪽 모서리 11">
            <a:extLst>
              <a:ext uri="{FF2B5EF4-FFF2-40B4-BE49-F238E27FC236}">
                <a16:creationId xmlns:a16="http://schemas.microsoft.com/office/drawing/2014/main" id="{5003BB2C-63DD-4B79-A054-5F20ED8B9624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372398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01719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2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3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4842" y="885718"/>
            <a:ext cx="923271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85AF14BB-0965-44F7-8320-3F685FE693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5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>
          <p15:clr>
            <a:srgbClr val="FBAE40"/>
          </p15:clr>
        </p15:guide>
        <p15:guide id="2" pos="224">
          <p15:clr>
            <a:srgbClr val="FBAE40"/>
          </p15:clr>
        </p15:guide>
        <p15:guide id="3" pos="603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B0FFE2BA-CC5D-419C-A402-963E542E43DD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사각형: 둥근 한쪽 모서리 14">
            <a:extLst>
              <a:ext uri="{FF2B5EF4-FFF2-40B4-BE49-F238E27FC236}">
                <a16:creationId xmlns:a16="http://schemas.microsoft.com/office/drawing/2014/main" id="{EEF4D25C-545A-4841-812D-18B112234211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30ADCB7D-8840-44AF-8A06-D6E45A0161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C5212CC-6FD0-497C-8C28-10026287A26F}"/>
              </a:ext>
            </a:extLst>
          </p:cNvPr>
          <p:cNvSpPr/>
          <p:nvPr userDrawn="1"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18" name="그림 17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5DC513A4-3180-454B-B202-B5C2A2210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69A44C4-2A73-46DA-9DF0-8C2A7C7794A4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8" name="액자 48">
              <a:extLst>
                <a:ext uri="{FF2B5EF4-FFF2-40B4-BE49-F238E27FC236}">
                  <a16:creationId xmlns:a16="http://schemas.microsoft.com/office/drawing/2014/main" id="{390B8842-BAFC-4BF3-9D81-4192C86CF2C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액자 48">
              <a:extLst>
                <a:ext uri="{FF2B5EF4-FFF2-40B4-BE49-F238E27FC236}">
                  <a16:creationId xmlns:a16="http://schemas.microsoft.com/office/drawing/2014/main" id="{EE36A66D-5B76-418F-9E15-C99626090E7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AA6B429-309C-44E3-A014-325909C81F58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11" name="액자 48">
              <a:extLst>
                <a:ext uri="{FF2B5EF4-FFF2-40B4-BE49-F238E27FC236}">
                  <a16:creationId xmlns:a16="http://schemas.microsoft.com/office/drawing/2014/main" id="{791B9B1D-EF24-454E-B151-B4B6A0D715C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액자 48">
              <a:extLst>
                <a:ext uri="{FF2B5EF4-FFF2-40B4-BE49-F238E27FC236}">
                  <a16:creationId xmlns:a16="http://schemas.microsoft.com/office/drawing/2014/main" id="{E7168790-36EB-4578-BF51-4F49DF9F40A5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텍스트 개체 틀 3">
            <a:extLst>
              <a:ext uri="{FF2B5EF4-FFF2-40B4-BE49-F238E27FC236}">
                <a16:creationId xmlns:a16="http://schemas.microsoft.com/office/drawing/2014/main" id="{DD07E45A-768A-4582-9872-A3C6C4A94E8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582909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6992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앤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4D2271C-843F-4FAD-B40B-CAB177E6F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9BD37CF0-7297-4055-A8ED-6097FABC1758}"/>
              </a:ext>
            </a:extLst>
          </p:cNvPr>
          <p:cNvSpPr txBox="1">
            <a:spLocks/>
          </p:cNvSpPr>
          <p:nvPr userDrawn="1"/>
        </p:nvSpPr>
        <p:spPr>
          <a:xfrm>
            <a:off x="0" y="5834034"/>
            <a:ext cx="9906000" cy="334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85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소프트캠프㈜ 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경기 과천시 과천대로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7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나길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9(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갈현동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), DX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타워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3-5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층</a:t>
            </a:r>
            <a:endParaRPr kumimoji="0" lang="en-US" altLang="ko-KR" sz="850" b="0" i="0" u="none" strike="noStrike" kern="1200" cap="none" spc="-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6ED020C-F063-40D4-B699-3434DF6CD3CA}"/>
              </a:ext>
            </a:extLst>
          </p:cNvPr>
          <p:cNvSpPr/>
          <p:nvPr userDrawn="1"/>
        </p:nvSpPr>
        <p:spPr>
          <a:xfrm>
            <a:off x="7308806" y="992699"/>
            <a:ext cx="1086623" cy="169142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F6848-4852-4371-AA99-4781F625ADBD}"/>
              </a:ext>
            </a:extLst>
          </p:cNvPr>
          <p:cNvSpPr txBox="1"/>
          <p:nvPr userDrawn="1"/>
        </p:nvSpPr>
        <p:spPr>
          <a:xfrm>
            <a:off x="7185610" y="932459"/>
            <a:ext cx="1369223" cy="2264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</a:t>
            </a:r>
            <a:r>
              <a:rPr kumimoji="0" lang="en-US" altLang="ko-KR" sz="800" b="1" i="0" u="none" strike="noStrike" kern="1200" cap="none" spc="3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softcamp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.co.kr</a:t>
            </a:r>
            <a:endParaRPr kumimoji="0" lang="en-US" altLang="ko-KR" sz="800" b="1" i="0" u="none" strike="noStrike" kern="1200" cap="none" spc="-90" normalizeH="0" baseline="0" noProof="0" dirty="0">
              <a:ln>
                <a:noFill/>
              </a:ln>
              <a:solidFill>
                <a:srgbClr val="0A6EF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1AB5E-6C82-4097-93F0-61C7733E0C5A}"/>
              </a:ext>
            </a:extLst>
          </p:cNvPr>
          <p:cNvSpPr txBox="1"/>
          <p:nvPr userDrawn="1"/>
        </p:nvSpPr>
        <p:spPr>
          <a:xfrm>
            <a:off x="794" y="2772877"/>
            <a:ext cx="990441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7" name="그림 16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C74858FB-8C4F-4910-9DCC-D99457CA3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50" y="5429053"/>
            <a:ext cx="1337300" cy="202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66EE7C-274C-4BA3-B54A-ACB522E6972B}"/>
              </a:ext>
            </a:extLst>
          </p:cNvPr>
          <p:cNvSpPr txBox="1"/>
          <p:nvPr userDrawn="1"/>
        </p:nvSpPr>
        <p:spPr>
          <a:xfrm>
            <a:off x="3770432" y="6339923"/>
            <a:ext cx="236513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42DEBD2-B602-4908-BAA4-ECD89EBA3870}"/>
              </a:ext>
            </a:extLst>
          </p:cNvPr>
          <p:cNvCxnSpPr/>
          <p:nvPr userDrawn="1"/>
        </p:nvCxnSpPr>
        <p:spPr>
          <a:xfrm>
            <a:off x="0" y="6208371"/>
            <a:ext cx="9906000" cy="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65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F325B263-A34A-40B9-B60B-981D459282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A4DB42E-2603-4567-9954-B1C249B00F9F}"/>
              </a:ext>
            </a:extLst>
          </p:cNvPr>
          <p:cNvCxnSpPr>
            <a:cxnSpLocks/>
          </p:cNvCxnSpPr>
          <p:nvPr userDrawn="1"/>
        </p:nvCxnSpPr>
        <p:spPr>
          <a:xfrm>
            <a:off x="210111" y="2659111"/>
            <a:ext cx="94972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FB6D6DD-5549-4390-9B95-0E938F79A117}"/>
              </a:ext>
            </a:extLst>
          </p:cNvPr>
          <p:cNvCxnSpPr>
            <a:cxnSpLocks/>
          </p:cNvCxnSpPr>
          <p:nvPr/>
        </p:nvCxnSpPr>
        <p:spPr>
          <a:xfrm>
            <a:off x="3186405" y="198323"/>
            <a:ext cx="24235" cy="2297210"/>
          </a:xfrm>
          <a:prstGeom prst="line">
            <a:avLst/>
          </a:prstGeom>
          <a:ln w="127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F7155DE-CE47-47C0-81D0-D195415D13DF}"/>
              </a:ext>
            </a:extLst>
          </p:cNvPr>
          <p:cNvGrpSpPr/>
          <p:nvPr userDrawn="1"/>
        </p:nvGrpSpPr>
        <p:grpSpPr>
          <a:xfrm>
            <a:off x="2921099" y="4094312"/>
            <a:ext cx="2074685" cy="2498215"/>
            <a:chOff x="2921099" y="4290453"/>
            <a:chExt cx="2074685" cy="2151376"/>
          </a:xfrm>
        </p:grpSpPr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1D1D7D12-EE30-4BFB-B094-B0BF0261A920}"/>
                </a:ext>
              </a:extLst>
            </p:cNvPr>
            <p:cNvCxnSpPr>
              <a:cxnSpLocks/>
            </p:cNvCxnSpPr>
            <p:nvPr/>
          </p:nvCxnSpPr>
          <p:spPr>
            <a:xfrm>
              <a:off x="2921099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564E5181-114A-4867-8A12-172CA1DC7CC8}"/>
                </a:ext>
              </a:extLst>
            </p:cNvPr>
            <p:cNvCxnSpPr>
              <a:cxnSpLocks/>
            </p:cNvCxnSpPr>
            <p:nvPr/>
          </p:nvCxnSpPr>
          <p:spPr>
            <a:xfrm>
              <a:off x="4973660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B1DE322-771D-42FC-9D53-49D8FC921EAF}"/>
              </a:ext>
            </a:extLst>
          </p:cNvPr>
          <p:cNvCxnSpPr>
            <a:cxnSpLocks/>
          </p:cNvCxnSpPr>
          <p:nvPr userDrawn="1"/>
        </p:nvCxnSpPr>
        <p:spPr>
          <a:xfrm>
            <a:off x="163553" y="4003416"/>
            <a:ext cx="95437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7">
            <a:extLst>
              <a:ext uri="{FF2B5EF4-FFF2-40B4-BE49-F238E27FC236}">
                <a16:creationId xmlns:a16="http://schemas.microsoft.com/office/drawing/2014/main" id="{CFA7429D-09BA-44E1-921F-76FE2A3121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A1F077-5FCC-412A-8AD2-0BF8813DB50D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4173633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DA994B4-0BA0-4AFC-9E67-07207CB94F3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AE731E48-4796-477E-8D24-95ED1D251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E454571-D903-4518-9F84-DCA864E21B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848565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로고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0D9586-91E8-4297-A4C1-78A7B5DBD5CD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9D0E561-72D7-4D4B-BCED-1805241AB8F2}"/>
              </a:ext>
            </a:extLst>
          </p:cNvPr>
          <p:cNvSpPr/>
          <p:nvPr userDrawn="1"/>
        </p:nvSpPr>
        <p:spPr>
          <a:xfrm>
            <a:off x="300250" y="320722"/>
            <a:ext cx="4424525" cy="18636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0DB8A6D-09E8-44C1-81C7-3809D6EC4E1E}"/>
              </a:ext>
            </a:extLst>
          </p:cNvPr>
          <p:cNvSpPr/>
          <p:nvPr userDrawn="1"/>
        </p:nvSpPr>
        <p:spPr>
          <a:xfrm>
            <a:off x="300249" y="1667061"/>
            <a:ext cx="4436101" cy="520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78399FF-A62C-4BBF-A478-F95DF2FAFE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E00C6CF-0B4C-41ED-841C-D257DF7226A2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747119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A6EF4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087122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7BBEF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BA6D3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1E398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9106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 eaLnBrk="1" latinLnBrk="1" hangingPunct="1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 dirty="0">
                <a:solidFill>
                  <a:schemeClr val="lt1"/>
                </a:solidFill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784832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31088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94403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보안으로 인해 좋아지는 점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cs typeface="Arial" panose="020B0604020202020204" pitchFamily="34" charset="0"/>
                  <a:sym typeface="Wingdings" charset="2"/>
                </a:rPr>
                <a:t>관리자</a:t>
              </a:r>
              <a:endPara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  <a:sym typeface="Wingdings" charset="2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start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end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965942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분석을 통한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224170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  <a:cs typeface="+mn-cs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Po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I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N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494776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 연속성 보장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간단한 재택 근무 환경 설정 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사회적 이슈 영향으로 인한 외부 </a:t>
            </a:r>
            <a:r>
              <a:rPr kumimoji="0" lang="ko-KR" altLang="en-US" sz="1050" b="0" i="0" u="none" strike="noStrike" kern="1200" cap="none" spc="-10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비대면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대상자 선정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준비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관리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용이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및 안내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준비 현황 확인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현황 확인 및 근무 내용 모니터링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화면에  스크린 마킹을 표시해 정보유출방지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암호화 통신을 통한 네트워크 보안 유지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업무용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와 사용자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 무분별한 접속 차단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Gateway Sever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설치 및 방화벽 설정으로 서버 준비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재택근무 포탈 및 환경설정 프로그램 제공을 통한 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78E4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환경 구축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별도의 프로그램 설치 없이</a:t>
            </a:r>
            <a:r>
              <a:rPr kumimoji="0" lang="en-US" altLang="ko-KR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웹 브라우저로 원격 접속 업무 진행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01</a:t>
                </a:r>
                <a:endParaRPr kumimoji="1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kumimoji="0" lang="ko-KR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282140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7DE1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991C3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ㅍ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rPr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57689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32975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▶ 보안으로 인해 좋아지는 점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▶ 텍스트 입력란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spc="-100" normalizeH="0" noProof="0" dirty="0">
                <a:solidFill>
                  <a:srgbClr val="06215E"/>
                </a:solidFill>
                <a:uLnTx/>
                <a:uFillTx/>
                <a:latin typeface="맑은 고딕" panose="020B0503020000020004" pitchFamily="50" charset="-127"/>
              </a:rPr>
              <a:t>▶ </a:t>
            </a: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텍스트 입력란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normalizeH="0" noProof="0">
                  <a:uLnTx/>
                  <a:uFillTx/>
                  <a:latin typeface="+mn-ea"/>
                </a:rPr>
                <a:t>관리자</a:t>
              </a:r>
              <a:endParaRPr lang="en-US" altLang="ko-KR" sz="1200" b="1">
                <a:latin typeface="+mn-ea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i="0" kern="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kumimoji="0" lang="ko-KR" altLang="en-US" sz="1400" i="0" kern="0" normalizeH="0" noProof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algn="ctr"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en-US" altLang="ko-KR" sz="1400" kern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ko-KR" altLang="en-US" sz="1400" kern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97249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+mn-ea"/>
              <a:ea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66850765"/>
              </p:ext>
            </p:extLst>
          </p:nvPr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</a:t>
            </a: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파이썬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</a:t>
            </a: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파이썬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분석을 통한 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116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/>
              <a:endParaRPr lang="ko-KR" altLang="en-US" kern="0">
                <a:solidFill>
                  <a:prstClr val="white"/>
                </a:solidFill>
                <a:latin typeface="Arial"/>
                <a:ea typeface="맑은 고딕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endPara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</a:pPr>
              <a:endPara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8792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1A4A24E-581F-45B1-9EAB-945FF937015F}" type="datetimeFigureOut">
              <a:rPr lang="ko-KR" altLang="en-US" smtClean="0"/>
              <a:pPr/>
              <a:t>2025-09-18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F609F53-59D5-47D6-B791-5D681FA539B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684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7" r:id="rId2"/>
    <p:sldLayoutId id="2147483775" r:id="rId3"/>
    <p:sldLayoutId id="2147483769" r:id="rId4"/>
    <p:sldLayoutId id="2147483767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68" r:id="rId11"/>
    <p:sldLayoutId id="2147483824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524A3E1-20A5-40B4-9AC5-8CC0937C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91E679-8EF7-4210-A759-49EC22CCB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E5344C-6919-44C8-A331-6A414FFA5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4F1D9E-6EBF-4375-B59E-F8E9DF447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DF7B6B-1436-47A2-B01A-088FCFC15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59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4A24E-581F-45B1-9EAB-945FF937015F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2025-09-18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09F53-59D5-47D6-B791-5D681FA539B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95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4A24E-581F-45B1-9EAB-945FF937015F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2025-09-18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09F53-59D5-47D6-B791-5D681FA539B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F078D9-CE3E-44E1-B114-14FA3892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3" y="1390254"/>
            <a:ext cx="8149389" cy="1985991"/>
          </a:xfrm>
        </p:spPr>
        <p:txBody>
          <a:bodyPr>
            <a:normAutofit/>
          </a:bodyPr>
          <a:lstStyle/>
          <a:p>
            <a:r>
              <a:rPr lang="ko-KR" altLang="en-US" dirty="0"/>
              <a:t>승인 반출 시스템 </a:t>
            </a:r>
            <a:br>
              <a:rPr lang="en-US" altLang="ko-KR" dirty="0"/>
            </a:br>
            <a:r>
              <a:rPr lang="ko-KR" altLang="en-US" dirty="0">
                <a:solidFill>
                  <a:schemeClr val="tx1"/>
                </a:solidFill>
              </a:rPr>
              <a:t>관리자 교육자료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149D530A-DA2F-4151-93CC-CD019531A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>
                <a:latin typeface="Arial" panose="020B0604020202020204" pitchFamily="34" charset="0"/>
              </a:rPr>
              <a:t>July. 2020 </a:t>
            </a:r>
          </a:p>
        </p:txBody>
      </p:sp>
    </p:spTree>
    <p:extLst>
      <p:ext uri="{BB962C8B-B14F-4D97-AF65-F5344CB8AC3E}">
        <p14:creationId xmlns:p14="http://schemas.microsoft.com/office/powerpoint/2010/main" val="262318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결재자 정책 리스트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278415" cy="3793604"/>
          </a:xfrm>
          <a:prstGeom prst="rect">
            <a:avLst/>
          </a:prstGeom>
        </p:spPr>
      </p:pic>
      <p:sp>
        <p:nvSpPr>
          <p:cNvPr id="9" name="내용 개체 틀 3"/>
          <p:cNvSpPr txBox="1">
            <a:spLocks/>
          </p:cNvSpPr>
          <p:nvPr/>
        </p:nvSpPr>
        <p:spPr>
          <a:xfrm>
            <a:off x="7086369" y="1258241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등록된 결재자 정책 목록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기본 결재자</a:t>
            </a:r>
            <a:r>
              <a:rPr lang="en-US" altLang="ko-KR" sz="1000" dirty="0"/>
              <a:t>(</a:t>
            </a:r>
            <a:r>
              <a:rPr lang="ko-KR" altLang="en-US" sz="1000" dirty="0"/>
              <a:t>등록</a:t>
            </a:r>
            <a:r>
              <a:rPr lang="en-US" altLang="ko-KR" sz="1000" dirty="0"/>
              <a:t>/</a:t>
            </a:r>
            <a:r>
              <a:rPr lang="ko-KR" altLang="en-US" sz="1000" dirty="0"/>
              <a:t>수정</a:t>
            </a:r>
            <a:r>
              <a:rPr lang="en-US" altLang="ko-KR" sz="1000" dirty="0"/>
              <a:t>/</a:t>
            </a:r>
            <a:r>
              <a:rPr lang="ko-KR" altLang="en-US" sz="1000" dirty="0"/>
              <a:t>삭제 가능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추가 결재자</a:t>
            </a:r>
            <a:r>
              <a:rPr lang="en-US" altLang="ko-KR" sz="1000" dirty="0"/>
              <a:t>(</a:t>
            </a:r>
            <a:r>
              <a:rPr lang="ko-KR" altLang="en-US" sz="1000" dirty="0"/>
              <a:t>등록</a:t>
            </a:r>
            <a:r>
              <a:rPr lang="en-US" altLang="ko-KR" sz="1000" dirty="0"/>
              <a:t>/</a:t>
            </a:r>
            <a:r>
              <a:rPr lang="ko-KR" altLang="en-US" sz="1000" dirty="0"/>
              <a:t>삭제 가능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퇴직 예정자</a:t>
            </a:r>
            <a:r>
              <a:rPr lang="en-US" altLang="ko-KR" sz="1000" dirty="0"/>
              <a:t>(</a:t>
            </a:r>
            <a:r>
              <a:rPr lang="ko-KR" altLang="en-US" sz="1000" dirty="0"/>
              <a:t>등록</a:t>
            </a:r>
            <a:r>
              <a:rPr lang="en-US" altLang="ko-KR" sz="1000" dirty="0"/>
              <a:t>/</a:t>
            </a:r>
            <a:r>
              <a:rPr lang="ko-KR" altLang="en-US" sz="1000" dirty="0"/>
              <a:t>삭제 가능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기간</a:t>
            </a:r>
            <a:r>
              <a:rPr lang="en-US" altLang="ko-KR" sz="1200" dirty="0"/>
              <a:t>, </a:t>
            </a:r>
            <a:r>
              <a:rPr lang="ko-KR" altLang="en-US" sz="1200" dirty="0"/>
              <a:t>구분 별 검색 가능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검색 항목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이름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아이디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부서명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 err="1"/>
              <a:t>등록사유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결재 정책 등록 버튼</a:t>
            </a:r>
            <a:endParaRPr lang="en-US" altLang="ko-KR" sz="1200" dirty="0"/>
          </a:p>
        </p:txBody>
      </p:sp>
      <p:sp>
        <p:nvSpPr>
          <p:cNvPr id="10" name="타원 9"/>
          <p:cNvSpPr/>
          <p:nvPr/>
        </p:nvSpPr>
        <p:spPr bwMode="auto">
          <a:xfrm>
            <a:off x="1839018" y="26687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5770098" y="21627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2009055" y="216223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5873833" y="488238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868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기본 결재자 등록 </a:t>
            </a:r>
            <a:r>
              <a:rPr lang="en-US" altLang="ko-KR" dirty="0"/>
              <a:t>– </a:t>
            </a:r>
            <a:r>
              <a:rPr lang="ko-KR" altLang="en-US" dirty="0"/>
              <a:t>전체 </a:t>
            </a:r>
            <a:r>
              <a:rPr lang="ko-KR" altLang="en-US" dirty="0" err="1"/>
              <a:t>그룹사</a:t>
            </a:r>
            <a:r>
              <a:rPr lang="ko-KR" altLang="en-US" dirty="0"/>
              <a:t> 공통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74" y="1631841"/>
            <a:ext cx="5743981" cy="4577778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74206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“</a:t>
            </a:r>
            <a:r>
              <a:rPr lang="ko-KR" altLang="en-US" sz="1200" dirty="0"/>
              <a:t>결재자정책등록</a:t>
            </a:r>
            <a:r>
              <a:rPr lang="en-US" altLang="ko-KR" sz="1200" dirty="0"/>
              <a:t>”</a:t>
            </a:r>
            <a:r>
              <a:rPr lang="ko-KR" altLang="en-US" sz="1200" dirty="0"/>
              <a:t>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“</a:t>
            </a:r>
            <a:r>
              <a:rPr lang="ko-KR" altLang="en-US" sz="1200" dirty="0" err="1"/>
              <a:t>결재자유형</a:t>
            </a:r>
            <a:r>
              <a:rPr lang="en-US" altLang="ko-KR" sz="1200" dirty="0"/>
              <a:t>“ </a:t>
            </a:r>
            <a:r>
              <a:rPr lang="ko-KR" altLang="en-US" sz="1200" dirty="0"/>
              <a:t>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등록할 직급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등록 사유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/>
          </a:p>
        </p:txBody>
      </p:sp>
      <p:sp>
        <p:nvSpPr>
          <p:cNvPr id="13" name="오른쪽 화살표 12"/>
          <p:cNvSpPr/>
          <p:nvPr/>
        </p:nvSpPr>
        <p:spPr>
          <a:xfrm>
            <a:off x="3856115" y="3361365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 bwMode="auto">
          <a:xfrm>
            <a:off x="5465439" y="599667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2081063" y="221833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2081063" y="251244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2081062" y="313689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6922724" y="398045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502" y="3419806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기본 결재자 수정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26" y="1631841"/>
            <a:ext cx="5818038" cy="3310562"/>
          </a:xfrm>
          <a:prstGeom prst="rect">
            <a:avLst/>
          </a:prstGeom>
        </p:spPr>
      </p:pic>
      <p:sp>
        <p:nvSpPr>
          <p:cNvPr id="16" name="내용 개체 틀 3"/>
          <p:cNvSpPr txBox="1">
            <a:spLocks/>
          </p:cNvSpPr>
          <p:nvPr/>
        </p:nvSpPr>
        <p:spPr>
          <a:xfrm>
            <a:off x="7072618" y="125185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수정할 직급 선택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수정 완료</a:t>
            </a:r>
            <a:endParaRPr lang="en-US" altLang="ko-KR" sz="1200" dirty="0"/>
          </a:p>
        </p:txBody>
      </p:sp>
      <p:sp>
        <p:nvSpPr>
          <p:cNvPr id="17" name="오른쪽 화살표 16"/>
          <p:cNvSpPr/>
          <p:nvPr/>
        </p:nvSpPr>
        <p:spPr>
          <a:xfrm>
            <a:off x="3891304" y="4214576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 bwMode="auto">
          <a:xfrm>
            <a:off x="3991156" y="273409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4" name="타원 23"/>
          <p:cNvSpPr/>
          <p:nvPr/>
        </p:nvSpPr>
        <p:spPr bwMode="auto">
          <a:xfrm>
            <a:off x="2814756" y="34870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5" name="타원 24"/>
          <p:cNvSpPr/>
          <p:nvPr/>
        </p:nvSpPr>
        <p:spPr bwMode="auto">
          <a:xfrm>
            <a:off x="6569148" y="405199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670" y="3697175"/>
            <a:ext cx="1724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8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하위 결재자 등록 </a:t>
            </a:r>
            <a:r>
              <a:rPr lang="en-US" altLang="ko-KR" dirty="0"/>
              <a:t>– </a:t>
            </a:r>
            <a:r>
              <a:rPr lang="ko-KR" altLang="en-US" dirty="0"/>
              <a:t>특정 사용자에게 결재자 권한 부여</a:t>
            </a:r>
            <a:r>
              <a:rPr lang="en-US" altLang="ko-KR" dirty="0"/>
              <a:t>(</a:t>
            </a:r>
            <a:r>
              <a:rPr lang="ko-KR" altLang="en-US" dirty="0"/>
              <a:t>자가 결재 권한 없음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45" y="1631841"/>
            <a:ext cx="6125890" cy="3936758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71529" y="1496021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“</a:t>
            </a:r>
            <a:r>
              <a:rPr lang="ko-KR" altLang="en-US" sz="1200" dirty="0" err="1"/>
              <a:t>하위결재자</a:t>
            </a:r>
            <a:r>
              <a:rPr lang="en-US" altLang="ko-KR" sz="1200" dirty="0"/>
              <a:t>” </a:t>
            </a:r>
            <a:r>
              <a:rPr lang="ko-KR" altLang="en-US" sz="1200" dirty="0"/>
              <a:t>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특정 그룹사의 사용자 검색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검색된 사용자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등록 사유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등록 완료</a:t>
            </a:r>
            <a:endParaRPr lang="en-US" altLang="ko-KR" sz="1200" dirty="0"/>
          </a:p>
        </p:txBody>
      </p:sp>
      <p:sp>
        <p:nvSpPr>
          <p:cNvPr id="13" name="오른쪽 화살표 12"/>
          <p:cNvSpPr/>
          <p:nvPr/>
        </p:nvSpPr>
        <p:spPr>
          <a:xfrm>
            <a:off x="4116143" y="4359996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 bwMode="auto">
          <a:xfrm>
            <a:off x="2772103" y="213809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2772103" y="24134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4673351" y="305352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2513111" y="350171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6959910" y="41636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487" y="4124725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8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추가 결재자 등록 </a:t>
            </a:r>
            <a:r>
              <a:rPr lang="en-US" altLang="ko-KR" dirty="0"/>
              <a:t>– </a:t>
            </a:r>
            <a:r>
              <a:rPr lang="ko-KR" altLang="en-US" dirty="0"/>
              <a:t>특정 사용자에게 결재자 권한 부여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092552" cy="3912254"/>
          </a:xfrm>
          <a:prstGeom prst="rect">
            <a:avLst/>
          </a:prstGeom>
        </p:spPr>
      </p:pic>
      <p:sp>
        <p:nvSpPr>
          <p:cNvPr id="16" name="내용 개체 틀 3"/>
          <p:cNvSpPr txBox="1">
            <a:spLocks/>
          </p:cNvSpPr>
          <p:nvPr/>
        </p:nvSpPr>
        <p:spPr>
          <a:xfrm>
            <a:off x="7054437" y="1218081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“</a:t>
            </a:r>
            <a:r>
              <a:rPr lang="ko-KR" altLang="en-US" sz="1200" dirty="0" err="1"/>
              <a:t>추가결재자</a:t>
            </a:r>
            <a:r>
              <a:rPr lang="en-US" altLang="ko-KR" sz="1200" dirty="0"/>
              <a:t>” </a:t>
            </a:r>
            <a:r>
              <a:rPr lang="ko-KR" altLang="en-US" sz="1200" dirty="0"/>
              <a:t>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특정 그룹사의 사용자 검색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검색된 사용자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등록 사유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등록 완료</a:t>
            </a:r>
            <a:endParaRPr lang="en-US" altLang="ko-KR" sz="1200" dirty="0"/>
          </a:p>
        </p:txBody>
      </p:sp>
      <p:sp>
        <p:nvSpPr>
          <p:cNvPr id="17" name="오른쪽 화살표 16"/>
          <p:cNvSpPr/>
          <p:nvPr/>
        </p:nvSpPr>
        <p:spPr>
          <a:xfrm>
            <a:off x="4021707" y="4386715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 bwMode="auto">
          <a:xfrm>
            <a:off x="2700095" y="214305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4" name="타원 23"/>
          <p:cNvSpPr/>
          <p:nvPr/>
        </p:nvSpPr>
        <p:spPr bwMode="auto">
          <a:xfrm>
            <a:off x="2700095" y="24183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5" name="타원 24"/>
          <p:cNvSpPr/>
          <p:nvPr/>
        </p:nvSpPr>
        <p:spPr bwMode="auto">
          <a:xfrm>
            <a:off x="4601343" y="303636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6" name="타원 25"/>
          <p:cNvSpPr/>
          <p:nvPr/>
        </p:nvSpPr>
        <p:spPr bwMode="auto">
          <a:xfrm>
            <a:off x="2441103" y="350667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7" name="타원 26"/>
          <p:cNvSpPr/>
          <p:nvPr/>
        </p:nvSpPr>
        <p:spPr bwMode="auto">
          <a:xfrm>
            <a:off x="6959910" y="413391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487" y="4095031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50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결재자 정책 삭제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96" y="1622761"/>
            <a:ext cx="5955517" cy="3737973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47411" y="121502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등록된 결재자 정책 삭제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삭제 완료</a:t>
            </a:r>
            <a:endParaRPr lang="en-US" altLang="ko-KR" sz="1200" dirty="0"/>
          </a:p>
        </p:txBody>
      </p:sp>
      <p:sp>
        <p:nvSpPr>
          <p:cNvPr id="18" name="오른쪽 화살표 17"/>
          <p:cNvSpPr/>
          <p:nvPr/>
        </p:nvSpPr>
        <p:spPr>
          <a:xfrm>
            <a:off x="4361108" y="4023772"/>
            <a:ext cx="2664295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 bwMode="auto">
          <a:xfrm>
            <a:off x="6041503" y="301138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6794657" y="374025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779" y="3740255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0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관리자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관리자 리스트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276893" cy="3820443"/>
          </a:xfrm>
          <a:prstGeom prst="rect">
            <a:avLst/>
          </a:prstGeom>
        </p:spPr>
      </p:pic>
      <p:sp>
        <p:nvSpPr>
          <p:cNvPr id="11" name="내용 개체 틀 3"/>
          <p:cNvSpPr txBox="1">
            <a:spLocks/>
          </p:cNvSpPr>
          <p:nvPr/>
        </p:nvSpPr>
        <p:spPr>
          <a:xfrm>
            <a:off x="7063065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등록된 관리자 정책 목록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시스템관리자</a:t>
            </a:r>
            <a:r>
              <a:rPr lang="en-US" altLang="ko-KR" sz="1000" dirty="0">
                <a:solidFill>
                  <a:prstClr val="black"/>
                </a:solidFill>
              </a:rPr>
              <a:t>(</a:t>
            </a:r>
            <a:r>
              <a:rPr lang="ko-KR" altLang="en-US" sz="1000" dirty="0">
                <a:solidFill>
                  <a:prstClr val="black"/>
                </a:solidFill>
              </a:rPr>
              <a:t>등록</a:t>
            </a:r>
            <a:r>
              <a:rPr lang="en-US" altLang="ko-KR" sz="1000" dirty="0">
                <a:solidFill>
                  <a:prstClr val="black"/>
                </a:solidFill>
              </a:rPr>
              <a:t>/</a:t>
            </a:r>
            <a:r>
              <a:rPr lang="ko-KR" altLang="en-US" sz="1000" dirty="0">
                <a:solidFill>
                  <a:prstClr val="black"/>
                </a:solidFill>
              </a:rPr>
              <a:t>삭제 가능</a:t>
            </a:r>
            <a:r>
              <a:rPr lang="en-US" altLang="ko-KR" sz="10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감사자</a:t>
            </a:r>
            <a:r>
              <a:rPr lang="en-US" altLang="ko-KR" sz="1000" dirty="0">
                <a:solidFill>
                  <a:prstClr val="black"/>
                </a:solidFill>
              </a:rPr>
              <a:t>(</a:t>
            </a:r>
            <a:r>
              <a:rPr lang="ko-KR" altLang="en-US" sz="1000" dirty="0">
                <a:solidFill>
                  <a:prstClr val="black"/>
                </a:solidFill>
              </a:rPr>
              <a:t>등록</a:t>
            </a:r>
            <a:r>
              <a:rPr lang="en-US" altLang="ko-KR" sz="1000" dirty="0">
                <a:solidFill>
                  <a:prstClr val="black"/>
                </a:solidFill>
              </a:rPr>
              <a:t>/</a:t>
            </a:r>
            <a:r>
              <a:rPr lang="ko-KR" altLang="en-US" sz="1000" dirty="0">
                <a:solidFill>
                  <a:prstClr val="black"/>
                </a:solidFill>
              </a:rPr>
              <a:t>삭제 가능</a:t>
            </a:r>
            <a:r>
              <a:rPr lang="en-US" altLang="ko-KR" sz="10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구분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직급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이름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등록사유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관리자 등록 버튼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1793032" y="286327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5922049" y="21399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793031" y="21399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6084944" y="375248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267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관리자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시스템 관리자 등록 </a:t>
            </a:r>
            <a:r>
              <a:rPr lang="en-US" altLang="ko-KR" dirty="0"/>
              <a:t>– </a:t>
            </a:r>
            <a:r>
              <a:rPr lang="ko-KR" altLang="en-US" dirty="0"/>
              <a:t>특정 사용자 시스템 관리자 등록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37" y="1631841"/>
            <a:ext cx="5945628" cy="3745985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49615" y="1238770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“</a:t>
            </a:r>
            <a:r>
              <a:rPr lang="ko-KR" altLang="en-US" sz="1200" dirty="0">
                <a:solidFill>
                  <a:prstClr val="black"/>
                </a:solidFill>
              </a:rPr>
              <a:t>시스템관리자</a:t>
            </a:r>
            <a:r>
              <a:rPr lang="en-US" altLang="ko-KR" sz="1200" dirty="0">
                <a:solidFill>
                  <a:prstClr val="black"/>
                </a:solidFill>
              </a:rPr>
              <a:t>” </a:t>
            </a:r>
            <a:r>
              <a:rPr lang="ko-KR" altLang="en-US" sz="1200" dirty="0">
                <a:solidFill>
                  <a:prstClr val="black"/>
                </a:solidFill>
              </a:rPr>
              <a:t>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사용자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검색된 사용자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4021707" y="3759835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 bwMode="auto">
          <a:xfrm>
            <a:off x="2681216" y="21374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2681216" y="241277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4510456" y="299606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2" name="타원 21"/>
          <p:cNvSpPr/>
          <p:nvPr/>
        </p:nvSpPr>
        <p:spPr bwMode="auto">
          <a:xfrm>
            <a:off x="2681215" y="334224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3" name="타원 22"/>
          <p:cNvSpPr/>
          <p:nvPr/>
        </p:nvSpPr>
        <p:spPr bwMode="auto">
          <a:xfrm>
            <a:off x="6749429" y="357762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179" y="3504833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관리자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감사자 등록 </a:t>
            </a:r>
            <a:r>
              <a:rPr lang="en-US" altLang="ko-KR" dirty="0"/>
              <a:t>– </a:t>
            </a:r>
            <a:r>
              <a:rPr lang="ko-KR" altLang="en-US" dirty="0"/>
              <a:t>특정 사용자 감사자로 등록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94755"/>
            <a:ext cx="5933039" cy="3691801"/>
          </a:xfrm>
          <a:prstGeom prst="rect">
            <a:avLst/>
          </a:prstGeom>
        </p:spPr>
      </p:pic>
      <p:sp>
        <p:nvSpPr>
          <p:cNvPr id="16" name="내용 개체 틀 3"/>
          <p:cNvSpPr txBox="1">
            <a:spLocks/>
          </p:cNvSpPr>
          <p:nvPr/>
        </p:nvSpPr>
        <p:spPr>
          <a:xfrm>
            <a:off x="7058157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“</a:t>
            </a:r>
            <a:r>
              <a:rPr lang="ko-KR" altLang="en-US" sz="1200" dirty="0">
                <a:solidFill>
                  <a:prstClr val="black"/>
                </a:solidFill>
              </a:rPr>
              <a:t>감사자</a:t>
            </a:r>
            <a:r>
              <a:rPr lang="en-US" altLang="ko-KR" sz="1200" dirty="0">
                <a:solidFill>
                  <a:prstClr val="black"/>
                </a:solidFill>
              </a:rPr>
              <a:t>” </a:t>
            </a:r>
            <a:r>
              <a:rPr lang="ko-KR" altLang="en-US" sz="1200" dirty="0">
                <a:solidFill>
                  <a:prstClr val="black"/>
                </a:solidFill>
              </a:rPr>
              <a:t>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사용자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검색된 사용자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ko-KR" sz="1400" dirty="0"/>
          </a:p>
        </p:txBody>
      </p:sp>
      <p:sp>
        <p:nvSpPr>
          <p:cNvPr id="17" name="오른쪽 화살표 16"/>
          <p:cNvSpPr/>
          <p:nvPr/>
        </p:nvSpPr>
        <p:spPr>
          <a:xfrm>
            <a:off x="3953271" y="3865658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 bwMode="auto">
          <a:xfrm>
            <a:off x="2688973" y="220947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6" name="타원 25"/>
          <p:cNvSpPr/>
          <p:nvPr/>
        </p:nvSpPr>
        <p:spPr bwMode="auto">
          <a:xfrm>
            <a:off x="2688973" y="248478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" name="타원 26"/>
          <p:cNvSpPr/>
          <p:nvPr/>
        </p:nvSpPr>
        <p:spPr bwMode="auto">
          <a:xfrm>
            <a:off x="4518213" y="306806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8" name="타원 27"/>
          <p:cNvSpPr/>
          <p:nvPr/>
        </p:nvSpPr>
        <p:spPr bwMode="auto">
          <a:xfrm>
            <a:off x="2638248" y="343361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9" name="타원 28"/>
          <p:cNvSpPr/>
          <p:nvPr/>
        </p:nvSpPr>
        <p:spPr bwMode="auto">
          <a:xfrm>
            <a:off x="6680993" y="368344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73" y="3653288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95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관리자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관리자</a:t>
            </a:r>
            <a:r>
              <a:rPr lang="en-US" altLang="ko-KR" dirty="0"/>
              <a:t>/</a:t>
            </a:r>
            <a:r>
              <a:rPr lang="ko-KR" altLang="en-US" dirty="0"/>
              <a:t>감사자 삭제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3" y="1631841"/>
            <a:ext cx="5990809" cy="3539480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53256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등록된 관리자</a:t>
            </a:r>
            <a:r>
              <a:rPr lang="en-US" altLang="ko-KR" sz="1200" dirty="0">
                <a:solidFill>
                  <a:prstClr val="black"/>
                </a:solidFill>
              </a:rPr>
              <a:t>/</a:t>
            </a:r>
            <a:r>
              <a:rPr lang="ko-KR" altLang="en-US" sz="1200" dirty="0">
                <a:solidFill>
                  <a:prstClr val="black"/>
                </a:solidFill>
              </a:rPr>
              <a:t>감사자 삭제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삭제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3949699" y="3743873"/>
            <a:ext cx="3171923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 bwMode="auto">
          <a:xfrm>
            <a:off x="6113511" y="285754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6721127" y="358128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920" y="3554465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사각형: 둥근 한쪽 모서리 57">
            <a:extLst>
              <a:ext uri="{FF2B5EF4-FFF2-40B4-BE49-F238E27FC236}">
                <a16:creationId xmlns:a16="http://schemas.microsoft.com/office/drawing/2014/main" id="{2C22AB9A-A6EC-4F30-92EB-B86E9FC137BD}"/>
              </a:ext>
            </a:extLst>
          </p:cNvPr>
          <p:cNvSpPr/>
          <p:nvPr/>
        </p:nvSpPr>
        <p:spPr>
          <a:xfrm>
            <a:off x="-7392" y="993914"/>
            <a:ext cx="2404835" cy="5864087"/>
          </a:xfrm>
          <a:prstGeom prst="round1Rect">
            <a:avLst/>
          </a:prstGeom>
          <a:solidFill>
            <a:srgbClr val="1978E4"/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B7D7C83-F0F8-487B-B852-BF0607C50DA5}"/>
              </a:ext>
            </a:extLst>
          </p:cNvPr>
          <p:cNvSpPr txBox="1"/>
          <p:nvPr/>
        </p:nvSpPr>
        <p:spPr>
          <a:xfrm>
            <a:off x="3420336" y="1105691"/>
            <a:ext cx="908903" cy="29084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ko-KR" altLang="en-US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메인 화면</a:t>
            </a:r>
            <a:endParaRPr lang="en-US" altLang="ko-KR" spc="-1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A647DC12-4DDB-4008-848A-9CFB8B2598BF}"/>
              </a:ext>
            </a:extLst>
          </p:cNvPr>
          <p:cNvCxnSpPr/>
          <p:nvPr/>
        </p:nvCxnSpPr>
        <p:spPr>
          <a:xfrm>
            <a:off x="3351370" y="1423283"/>
            <a:ext cx="2412002" cy="0"/>
          </a:xfrm>
          <a:prstGeom prst="line">
            <a:avLst/>
          </a:prstGeom>
          <a:noFill/>
          <a:ln w="6350" cap="rnd" cmpd="sng" algn="ctr">
            <a:solidFill>
              <a:srgbClr val="002363">
                <a:alpha val="50000"/>
              </a:srgbClr>
            </a:solidFill>
            <a:prstDash val="solid"/>
            <a:miter lim="800000"/>
          </a:ln>
          <a:effectLst/>
        </p:spPr>
      </p:cxn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E6271A78-886B-4C27-8609-7293B65FE12C}"/>
              </a:ext>
            </a:extLst>
          </p:cNvPr>
          <p:cNvGrpSpPr/>
          <p:nvPr/>
        </p:nvGrpSpPr>
        <p:grpSpPr>
          <a:xfrm>
            <a:off x="2849822" y="1006994"/>
            <a:ext cx="514885" cy="461666"/>
            <a:chOff x="910176" y="2682795"/>
            <a:chExt cx="566676" cy="508104"/>
          </a:xfrm>
        </p:grpSpPr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FCEA6F9E-F6EE-49DC-A769-C199E7BEF599}"/>
                </a:ext>
              </a:extLst>
            </p:cNvPr>
            <p:cNvSpPr/>
            <p:nvPr/>
          </p:nvSpPr>
          <p:spPr>
            <a:xfrm>
              <a:off x="964191" y="2713479"/>
              <a:ext cx="458324" cy="458324"/>
            </a:xfrm>
            <a:prstGeom prst="ellipse">
              <a:avLst/>
            </a:prstGeom>
            <a:solidFill>
              <a:srgbClr val="002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82760CA0-8F7B-40CB-968F-4B24640FDEE1}"/>
                </a:ext>
              </a:extLst>
            </p:cNvPr>
            <p:cNvSpPr/>
            <p:nvPr/>
          </p:nvSpPr>
          <p:spPr>
            <a:xfrm>
              <a:off x="910176" y="2682795"/>
              <a:ext cx="566676" cy="50810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rPr>
                <a:t>02</a:t>
              </a:r>
              <a:endParaRPr lang="ko-KR" altLang="en-US" sz="2400" b="1" spc="-10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ea typeface="나눔스퀘어 Bold" pitchFamily="50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C1F71F8A-9416-4000-AB12-29A5FC964C8C}"/>
              </a:ext>
            </a:extLst>
          </p:cNvPr>
          <p:cNvSpPr txBox="1"/>
          <p:nvPr/>
        </p:nvSpPr>
        <p:spPr>
          <a:xfrm>
            <a:off x="5821631" y="1312423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CD96A26-D877-4DAE-98A4-27F75B0780B7}"/>
              </a:ext>
            </a:extLst>
          </p:cNvPr>
          <p:cNvSpPr txBox="1"/>
          <p:nvPr/>
        </p:nvSpPr>
        <p:spPr>
          <a:xfrm>
            <a:off x="5821631" y="2163117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9D21EF8-4B52-4444-9C36-1F02BF13BCC5}"/>
              </a:ext>
            </a:extLst>
          </p:cNvPr>
          <p:cNvSpPr txBox="1"/>
          <p:nvPr/>
        </p:nvSpPr>
        <p:spPr>
          <a:xfrm>
            <a:off x="5821632" y="2995932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5821631" y="605486"/>
            <a:ext cx="147476" cy="16966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5821631" y="3810675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16</a:t>
            </a: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2527DB1D-C792-4902-AB9C-9E501784B42D}"/>
              </a:ext>
            </a:extLst>
          </p:cNvPr>
          <p:cNvGrpSpPr/>
          <p:nvPr/>
        </p:nvGrpSpPr>
        <p:grpSpPr>
          <a:xfrm>
            <a:off x="2849819" y="1825151"/>
            <a:ext cx="2913550" cy="461665"/>
            <a:chOff x="688912" y="3693957"/>
            <a:chExt cx="2968090" cy="47030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67E8BF-D2B5-4E8C-A153-08F150C55A61}"/>
                </a:ext>
              </a:extLst>
            </p:cNvPr>
            <p:cNvSpPr txBox="1"/>
            <p:nvPr/>
          </p:nvSpPr>
          <p:spPr>
            <a:xfrm>
              <a:off x="1270108" y="3794502"/>
              <a:ext cx="1141475" cy="29629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시스템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82" name="직선 연결선 81">
              <a:extLst>
                <a:ext uri="{FF2B5EF4-FFF2-40B4-BE49-F238E27FC236}">
                  <a16:creationId xmlns:a16="http://schemas.microsoft.com/office/drawing/2014/main" id="{C7893219-AC64-4F1E-865B-1D9820A2ADE9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3B9CE654-CF18-441D-A096-2596EDB1D6E3}"/>
                </a:ext>
              </a:extLst>
            </p:cNvPr>
            <p:cNvGrpSpPr/>
            <p:nvPr/>
          </p:nvGrpSpPr>
          <p:grpSpPr>
            <a:xfrm>
              <a:off x="688912" y="3693957"/>
              <a:ext cx="524523" cy="470308"/>
              <a:chOff x="910176" y="2682794"/>
              <a:chExt cx="566676" cy="508105"/>
            </a:xfrm>
          </p:grpSpPr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EA6735F6-EB3F-49B3-BE77-53E8601827FA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C94CD74F-72A5-444B-B05B-F97157C626ED}"/>
                  </a:ext>
                </a:extLst>
              </p:cNvPr>
              <p:cNvSpPr/>
              <p:nvPr/>
            </p:nvSpPr>
            <p:spPr>
              <a:xfrm>
                <a:off x="910176" y="2682794"/>
                <a:ext cx="566676" cy="50810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03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2849821" y="3477108"/>
            <a:ext cx="2913549" cy="461665"/>
            <a:chOff x="688913" y="3693958"/>
            <a:chExt cx="2968089" cy="47030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1636276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관리자 정책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05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0CE4D057-5D32-4349-8C42-B5ED740C3FDC}"/>
              </a:ext>
            </a:extLst>
          </p:cNvPr>
          <p:cNvGrpSpPr/>
          <p:nvPr/>
        </p:nvGrpSpPr>
        <p:grpSpPr>
          <a:xfrm>
            <a:off x="2849819" y="2651130"/>
            <a:ext cx="2913550" cy="461665"/>
            <a:chOff x="688912" y="3693958"/>
            <a:chExt cx="2968090" cy="47030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2061EF0-F275-4AFC-8273-0B900290BC8B}"/>
                </a:ext>
              </a:extLst>
            </p:cNvPr>
            <p:cNvSpPr txBox="1"/>
            <p:nvPr/>
          </p:nvSpPr>
          <p:spPr>
            <a:xfrm>
              <a:off x="1270108" y="3794502"/>
              <a:ext cx="1636276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결재자 정책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1F22CF97-56D0-469C-8360-32EB7F40D786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5FBB9358-0B26-4652-BECD-C2B4A5018E92}"/>
                </a:ext>
              </a:extLst>
            </p:cNvPr>
            <p:cNvGrpSpPr/>
            <p:nvPr/>
          </p:nvGrpSpPr>
          <p:grpSpPr>
            <a:xfrm>
              <a:off x="688912" y="3693958"/>
              <a:ext cx="524523" cy="470307"/>
              <a:chOff x="910176" y="2682795"/>
              <a:chExt cx="566676" cy="508104"/>
            </a:xfrm>
          </p:grpSpPr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AC5F56D4-0908-4914-9055-5622187F5C13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BB793198-9869-461F-866D-F52B4417A352}"/>
                  </a:ext>
                </a:extLst>
              </p:cNvPr>
              <p:cNvSpPr/>
              <p:nvPr/>
            </p:nvSpPr>
            <p:spPr>
              <a:xfrm>
                <a:off x="910176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04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B1D4595B-EEF7-4F94-BA67-12A76DB480B9}"/>
              </a:ext>
            </a:extLst>
          </p:cNvPr>
          <p:cNvSpPr/>
          <p:nvPr/>
        </p:nvSpPr>
        <p:spPr>
          <a:xfrm rot="5400000">
            <a:off x="451674" y="2279602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ea typeface="나눔스퀘어 Bold" pitchFamily="50" charset="-127"/>
                <a:cs typeface="Times New Roman" panose="02020603050405020304" pitchFamily="18" charset="0"/>
              </a:rPr>
              <a:t>Contents</a:t>
            </a:r>
            <a:endParaRPr lang="ko-KR" altLang="en-US" sz="40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ea typeface="나눔스퀘어 Bold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7" name="그림 96">
            <a:extLst>
              <a:ext uri="{FF2B5EF4-FFF2-40B4-BE49-F238E27FC236}">
                <a16:creationId xmlns:a16="http://schemas.microsoft.com/office/drawing/2014/main" id="{DD6C3202-0242-4F65-B9AA-0206FF94C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87" y="4451523"/>
            <a:ext cx="2925734" cy="2204024"/>
          </a:xfrm>
          <a:prstGeom prst="rect">
            <a:avLst/>
          </a:prstGeom>
        </p:spPr>
      </p:pic>
      <p:grpSp>
        <p:nvGrpSpPr>
          <p:cNvPr id="99" name="그룹 98">
            <a:extLst>
              <a:ext uri="{FF2B5EF4-FFF2-40B4-BE49-F238E27FC236}">
                <a16:creationId xmlns:a16="http://schemas.microsoft.com/office/drawing/2014/main" id="{0B42F9FA-CAC9-4FEB-BE33-F1595C74287E}"/>
              </a:ext>
            </a:extLst>
          </p:cNvPr>
          <p:cNvGrpSpPr/>
          <p:nvPr/>
        </p:nvGrpSpPr>
        <p:grpSpPr>
          <a:xfrm>
            <a:off x="2849823" y="267521"/>
            <a:ext cx="2913549" cy="461665"/>
            <a:chOff x="688914" y="2423958"/>
            <a:chExt cx="2968089" cy="47030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EBBF145-5A57-46D9-9FF0-FEC3FC8A35F9}"/>
                </a:ext>
              </a:extLst>
            </p:cNvPr>
            <p:cNvSpPr txBox="1"/>
            <p:nvPr/>
          </p:nvSpPr>
          <p:spPr>
            <a:xfrm>
              <a:off x="1270108" y="2524503"/>
              <a:ext cx="925917" cy="29629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접속 방법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5DB66111-E703-4C6C-B31E-8359C64DDFF4}"/>
                </a:ext>
              </a:extLst>
            </p:cNvPr>
            <p:cNvCxnSpPr/>
            <p:nvPr/>
          </p:nvCxnSpPr>
          <p:spPr>
            <a:xfrm>
              <a:off x="1199851" y="2848040"/>
              <a:ext cx="2457152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EAE9E4A7-CAD6-41CF-A333-06097048FEEB}"/>
                </a:ext>
              </a:extLst>
            </p:cNvPr>
            <p:cNvGrpSpPr/>
            <p:nvPr/>
          </p:nvGrpSpPr>
          <p:grpSpPr>
            <a:xfrm>
              <a:off x="688914" y="2423958"/>
              <a:ext cx="524523" cy="470308"/>
              <a:chOff x="910176" y="2682794"/>
              <a:chExt cx="566675" cy="508104"/>
            </a:xfrm>
          </p:grpSpPr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78621BC4-0CFE-46F6-B234-2D85DCE20F2D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2FB6ACAA-88F9-42BD-BB4E-980BC1330BA8}"/>
                  </a:ext>
                </a:extLst>
              </p:cNvPr>
              <p:cNvSpPr/>
              <p:nvPr/>
            </p:nvSpPr>
            <p:spPr>
              <a:xfrm>
                <a:off x="910176" y="2682794"/>
                <a:ext cx="566675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01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1E344F2-C1DD-400A-8211-563B3B8C7EC4}"/>
              </a:ext>
            </a:extLst>
          </p:cNvPr>
          <p:cNvSpPr/>
          <p:nvPr/>
        </p:nvSpPr>
        <p:spPr>
          <a:xfrm>
            <a:off x="7104193" y="6620372"/>
            <a:ext cx="2453557" cy="215444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8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5821629" y="4636652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20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2849819" y="4303085"/>
            <a:ext cx="2913549" cy="461665"/>
            <a:chOff x="688913" y="3693958"/>
            <a:chExt cx="2968089" cy="47030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1420719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반출 유형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06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5821629" y="5380857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23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2849819" y="5047290"/>
            <a:ext cx="2913549" cy="461665"/>
            <a:chOff x="688913" y="3693958"/>
            <a:chExt cx="2968089" cy="47030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1636276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관리자 정보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07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5821629" y="6092178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25</a:t>
            </a: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2849819" y="5787159"/>
            <a:ext cx="2913549" cy="461665"/>
            <a:chOff x="688913" y="3693958"/>
            <a:chExt cx="2968089" cy="47030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7349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접속 차단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08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6326533" y="295765"/>
            <a:ext cx="2913549" cy="461665"/>
            <a:chOff x="688912" y="3693955"/>
            <a:chExt cx="2968090" cy="47030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1141476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err="1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대결자</a:t>
              </a: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2" y="3693955"/>
              <a:ext cx="524523" cy="470307"/>
              <a:chOff x="910177" y="2682792"/>
              <a:chExt cx="566677" cy="508104"/>
            </a:xfrm>
          </p:grpSpPr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2"/>
                <a:ext cx="566677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09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6326533" y="1020282"/>
            <a:ext cx="2913549" cy="461665"/>
            <a:chOff x="688913" y="3693958"/>
            <a:chExt cx="2968089" cy="470307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로그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95" name="직선 연결선 94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103" name="타원 102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10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6340630" y="1753032"/>
            <a:ext cx="2913549" cy="461665"/>
            <a:chOff x="688913" y="3693958"/>
            <a:chExt cx="2968089" cy="470307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1357032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공지사항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113" name="그룹 112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114" name="타원 113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직사각형 114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11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6363273" y="2605755"/>
            <a:ext cx="2913549" cy="461665"/>
            <a:chOff x="688913" y="3693958"/>
            <a:chExt cx="2968089" cy="47030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1851833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자주하는 질문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18" name="직선 연결선 117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119" name="그룹 118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120" name="타원 119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직사각형 120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12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6363273" y="3407024"/>
            <a:ext cx="2913549" cy="461665"/>
            <a:chOff x="688913" y="3693958"/>
            <a:chExt cx="2968089" cy="470307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 대기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125" name="그룹 124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126" name="타원 125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직사각형 126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13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9295714" y="619346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26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9316357" y="1343851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9319909" y="2077641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29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9307812" y="2920397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33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9319909" y="3733416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897371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반출 유형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반출 유형 리스트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265612" cy="3817417"/>
          </a:xfrm>
          <a:prstGeom prst="rect">
            <a:avLst/>
          </a:prstGeom>
        </p:spPr>
      </p:pic>
      <p:sp>
        <p:nvSpPr>
          <p:cNvPr id="11" name="내용 개체 틀 3"/>
          <p:cNvSpPr txBox="1">
            <a:spLocks/>
          </p:cNvSpPr>
          <p:nvPr/>
        </p:nvSpPr>
        <p:spPr>
          <a:xfrm>
            <a:off x="7054519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등록된 유형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유형 추가 버튼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등록된 유형 삭제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6206389" y="242549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6179651" y="336788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937047" y="242549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67115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반출 유형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반출 유형 등록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98123"/>
            <a:ext cx="6095480" cy="3854946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7029338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제목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설명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등록 완료</a:t>
            </a:r>
            <a:endParaRPr lang="en-US" altLang="ko-KR" sz="1200" dirty="0"/>
          </a:p>
        </p:txBody>
      </p:sp>
      <p:sp>
        <p:nvSpPr>
          <p:cNvPr id="14" name="오른쪽 화살표 13"/>
          <p:cNvSpPr/>
          <p:nvPr/>
        </p:nvSpPr>
        <p:spPr>
          <a:xfrm>
            <a:off x="4093715" y="3715916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 bwMode="auto">
          <a:xfrm>
            <a:off x="2721096" y="224026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2721096" y="295045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6804811" y="354178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290" y="3541782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4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반출 유형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반출 유형 삭제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115117" cy="3733245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32851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등록된 반출 유형 삭제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삭제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4457327" y="4068942"/>
            <a:ext cx="2489891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 bwMode="auto">
          <a:xfrm>
            <a:off x="6098204" y="242770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6627543" y="388143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229" y="3832481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6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관리자 정보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관리자 정보 설정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31841"/>
            <a:ext cx="5693279" cy="4757631"/>
          </a:xfrm>
          <a:prstGeom prst="rect">
            <a:avLst/>
          </a:prstGeom>
        </p:spPr>
      </p:pic>
      <p:sp>
        <p:nvSpPr>
          <p:cNvPr id="26" name="내용 개체 틀 3"/>
          <p:cNvSpPr txBox="1">
            <a:spLocks/>
          </p:cNvSpPr>
          <p:nvPr/>
        </p:nvSpPr>
        <p:spPr>
          <a:xfrm>
            <a:off x="7048131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시스템 관리자 비밀번호 변경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ID</a:t>
            </a:r>
            <a:r>
              <a:rPr lang="ko-KR" altLang="en-US" sz="1000" dirty="0">
                <a:solidFill>
                  <a:prstClr val="black"/>
                </a:solidFill>
              </a:rPr>
              <a:t>는 변경 불가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PW</a:t>
            </a:r>
            <a:r>
              <a:rPr lang="ko-KR" altLang="en-US" sz="1000" dirty="0">
                <a:solidFill>
                  <a:prstClr val="black"/>
                </a:solidFill>
              </a:rPr>
              <a:t>는 </a:t>
            </a:r>
            <a:r>
              <a:rPr lang="en-US" altLang="ko-KR" sz="1000" dirty="0">
                <a:solidFill>
                  <a:prstClr val="black"/>
                </a:solidFill>
              </a:rPr>
              <a:t>8</a:t>
            </a:r>
            <a:r>
              <a:rPr lang="ko-KR" altLang="en-US" sz="1000" dirty="0" err="1">
                <a:solidFill>
                  <a:prstClr val="black"/>
                </a:solidFill>
              </a:rPr>
              <a:t>자이상</a:t>
            </a:r>
            <a:r>
              <a:rPr lang="en-US" altLang="ko-KR" sz="1000" dirty="0">
                <a:solidFill>
                  <a:prstClr val="black"/>
                </a:solidFill>
              </a:rPr>
              <a:t> 20</a:t>
            </a:r>
            <a:r>
              <a:rPr lang="ko-KR" altLang="en-US" sz="1000" dirty="0">
                <a:solidFill>
                  <a:prstClr val="black"/>
                </a:solidFill>
              </a:rPr>
              <a:t>자 이하로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새 비밀번호로 저장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접속 가능한 </a:t>
            </a:r>
            <a:r>
              <a:rPr lang="en-US" altLang="ko-KR" sz="1200" dirty="0"/>
              <a:t>IP </a:t>
            </a:r>
            <a:r>
              <a:rPr lang="ko-KR" altLang="en-US" sz="1200" dirty="0"/>
              <a:t>추가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접속 가능한 </a:t>
            </a:r>
            <a:r>
              <a:rPr lang="en-US" altLang="ko-KR" sz="1200" dirty="0"/>
              <a:t>IP </a:t>
            </a:r>
            <a:r>
              <a:rPr lang="ko-KR" altLang="en-US" sz="1200" dirty="0"/>
              <a:t>삭제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추가</a:t>
            </a:r>
            <a:r>
              <a:rPr lang="en-US" altLang="ko-KR" sz="1200" dirty="0"/>
              <a:t>/</a:t>
            </a:r>
            <a:r>
              <a:rPr lang="ko-KR" altLang="en-US" sz="1200" dirty="0"/>
              <a:t>삭제된 </a:t>
            </a:r>
            <a:r>
              <a:rPr lang="en-US" altLang="ko-KR" sz="1200" dirty="0"/>
              <a:t>IP </a:t>
            </a:r>
            <a:r>
              <a:rPr lang="ko-KR" altLang="en-US" sz="1200" dirty="0"/>
              <a:t>정보 저장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6. </a:t>
            </a:r>
            <a:r>
              <a:rPr lang="ko-KR" altLang="en-US" sz="1200" dirty="0"/>
              <a:t>사용자 검색 아이디 </a:t>
            </a:r>
            <a:r>
              <a:rPr lang="en-US" altLang="ko-KR" sz="1200" dirty="0"/>
              <a:t>/</a:t>
            </a:r>
            <a:r>
              <a:rPr lang="ko-KR" altLang="en-US" sz="1200" dirty="0"/>
              <a:t>이름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7. </a:t>
            </a:r>
            <a:r>
              <a:rPr lang="ko-KR" altLang="en-US" sz="1200" dirty="0"/>
              <a:t>변경 비밀번호 입력 후 초기화</a:t>
            </a:r>
            <a:endParaRPr lang="en-US" altLang="ko-KR" sz="1200" dirty="0"/>
          </a:p>
        </p:txBody>
      </p:sp>
      <p:sp>
        <p:nvSpPr>
          <p:cNvPr id="27" name="타원 26"/>
          <p:cNvSpPr/>
          <p:nvPr/>
        </p:nvSpPr>
        <p:spPr bwMode="auto">
          <a:xfrm>
            <a:off x="2016336" y="20537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8" name="타원 27"/>
          <p:cNvSpPr/>
          <p:nvPr/>
        </p:nvSpPr>
        <p:spPr bwMode="auto">
          <a:xfrm>
            <a:off x="5601425" y="29061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9" name="타원 28"/>
          <p:cNvSpPr/>
          <p:nvPr/>
        </p:nvSpPr>
        <p:spPr bwMode="auto">
          <a:xfrm>
            <a:off x="5223338" y="463660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0" name="타원 29"/>
          <p:cNvSpPr/>
          <p:nvPr/>
        </p:nvSpPr>
        <p:spPr bwMode="auto">
          <a:xfrm>
            <a:off x="5485794" y="375623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1" name="타원 30"/>
          <p:cNvSpPr/>
          <p:nvPr/>
        </p:nvSpPr>
        <p:spPr bwMode="auto">
          <a:xfrm>
            <a:off x="6310807" y="463306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32" name="타원 31"/>
          <p:cNvSpPr/>
          <p:nvPr/>
        </p:nvSpPr>
        <p:spPr bwMode="auto">
          <a:xfrm>
            <a:off x="1647750" y="526590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3" name="타원 32"/>
          <p:cNvSpPr/>
          <p:nvPr/>
        </p:nvSpPr>
        <p:spPr bwMode="auto">
          <a:xfrm>
            <a:off x="6074727" y="590179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21525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접속차단 등록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접속차단 리스트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16" y="1631841"/>
            <a:ext cx="6333991" cy="3849701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63672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등록된 접속차단 목록</a:t>
            </a:r>
            <a:endParaRPr lang="en-US" altLang="ko-KR" sz="1200" noProof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기간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구분 별 검색 가능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>
                <a:solidFill>
                  <a:prstClr val="black"/>
                </a:solidFill>
              </a:rPr>
              <a:t>그룹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000" dirty="0">
                <a:solidFill>
                  <a:prstClr val="black"/>
                </a:solidFill>
              </a:rPr>
              <a:t> • </a:t>
            </a:r>
            <a:r>
              <a:rPr lang="ko-KR" altLang="en-US" sz="1000" dirty="0">
                <a:solidFill>
                  <a:prstClr val="black"/>
                </a:solidFill>
              </a:rPr>
              <a:t>사용자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검색 항목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아이디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•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이름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•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등록사유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접속차단 등록 버튼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접속차단 삭제 버튼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1793032" y="286082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5922049" y="213746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1793031" y="213746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6003496" y="328959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6689575" y="286082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4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접속차단 등록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접속차단 등록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65" y="1631841"/>
            <a:ext cx="6261647" cy="3890001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52378" y="1235321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접속차단 등록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차단 구분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그룹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사용자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그룹 또는 사용자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검색된 그룹 또는 사용자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</a:t>
            </a:r>
            <a:r>
              <a:rPr lang="ko-KR" altLang="en-US" sz="1200" dirty="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6.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6003495" y="337348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2297086" y="229711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</a:p>
        </p:txBody>
      </p:sp>
      <p:sp>
        <p:nvSpPr>
          <p:cNvPr id="22" name="타원 21"/>
          <p:cNvSpPr/>
          <p:nvPr/>
        </p:nvSpPr>
        <p:spPr bwMode="auto">
          <a:xfrm>
            <a:off x="2297087" y="201579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  <p:sp>
        <p:nvSpPr>
          <p:cNvPr id="23" name="타원 22"/>
          <p:cNvSpPr/>
          <p:nvPr/>
        </p:nvSpPr>
        <p:spPr bwMode="auto">
          <a:xfrm>
            <a:off x="2303614" y="290481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</a:p>
        </p:txBody>
      </p:sp>
      <p:sp>
        <p:nvSpPr>
          <p:cNvPr id="24" name="타원 23"/>
          <p:cNvSpPr/>
          <p:nvPr/>
        </p:nvSpPr>
        <p:spPr bwMode="auto">
          <a:xfrm>
            <a:off x="2297086" y="367509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</a:t>
            </a:r>
          </a:p>
        </p:txBody>
      </p:sp>
      <p:sp>
        <p:nvSpPr>
          <p:cNvPr id="25" name="타원 24"/>
          <p:cNvSpPr/>
          <p:nvPr/>
        </p:nvSpPr>
        <p:spPr bwMode="auto">
          <a:xfrm>
            <a:off x="7103654" y="425717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595" y="4369714"/>
            <a:ext cx="1695450" cy="1447800"/>
          </a:xfrm>
          <a:prstGeom prst="rect">
            <a:avLst/>
          </a:prstGeom>
        </p:spPr>
      </p:pic>
      <p:sp>
        <p:nvSpPr>
          <p:cNvPr id="27" name="오른쪽 화살표 26"/>
          <p:cNvSpPr/>
          <p:nvPr/>
        </p:nvSpPr>
        <p:spPr>
          <a:xfrm>
            <a:off x="4112130" y="4490983"/>
            <a:ext cx="3230270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063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 </a:t>
            </a:r>
            <a:r>
              <a:rPr lang="ko-KR" altLang="en-US" dirty="0" err="1"/>
              <a:t>대결자</a:t>
            </a:r>
            <a:r>
              <a:rPr lang="ko-KR" altLang="en-US" dirty="0"/>
              <a:t>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err="1"/>
              <a:t>대결자</a:t>
            </a:r>
            <a:r>
              <a:rPr lang="ko-KR" altLang="en-US" dirty="0"/>
              <a:t> 관리 리스트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57" y="1631841"/>
            <a:ext cx="6336550" cy="3817123"/>
          </a:xfrm>
          <a:prstGeom prst="rect">
            <a:avLst/>
          </a:prstGeom>
        </p:spPr>
      </p:pic>
      <p:sp>
        <p:nvSpPr>
          <p:cNvPr id="15" name="내용 개체 틀 3"/>
          <p:cNvSpPr txBox="1">
            <a:spLocks/>
          </p:cNvSpPr>
          <p:nvPr/>
        </p:nvSpPr>
        <p:spPr>
          <a:xfrm>
            <a:off x="7044700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사유 클릭으로 내용 확인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사유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등록자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4601343" y="300156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5537447" y="213352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1801344" y="213352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2784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 </a:t>
            </a:r>
            <a:r>
              <a:rPr lang="ko-KR" altLang="en-US" dirty="0" err="1"/>
              <a:t>대결자</a:t>
            </a:r>
            <a:r>
              <a:rPr lang="ko-KR" altLang="en-US" dirty="0"/>
              <a:t>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대결 내용 확인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10" y="1615003"/>
            <a:ext cx="6331097" cy="3890192"/>
          </a:xfrm>
          <a:prstGeom prst="rect">
            <a:avLst/>
          </a:prstGeom>
        </p:spPr>
      </p:pic>
      <p:sp>
        <p:nvSpPr>
          <p:cNvPr id="10" name="내용 개체 틀 3"/>
          <p:cNvSpPr txBox="1">
            <a:spLocks/>
          </p:cNvSpPr>
          <p:nvPr/>
        </p:nvSpPr>
        <p:spPr>
          <a:xfrm>
            <a:off x="7047406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대결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 err="1">
                <a:solidFill>
                  <a:prstClr val="black"/>
                </a:solidFill>
              </a:rPr>
              <a:t>대결자</a:t>
            </a:r>
            <a:r>
              <a:rPr lang="ko-KR" altLang="en-US" sz="1200" dirty="0">
                <a:solidFill>
                  <a:prstClr val="black"/>
                </a:solidFill>
              </a:rPr>
              <a:t> 관리 리스트로 이동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2009055" y="214522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6179651" y="28995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1066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10. </a:t>
            </a:r>
            <a:r>
              <a:rPr lang="ko-KR" altLang="en-US" dirty="0"/>
              <a:t>로그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로그 관리 화면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5954631" cy="4898549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7045973" y="1209130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로그 리스트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날짜 검색</a:t>
            </a:r>
            <a:endParaRPr lang="en-US" altLang="ko-KR" sz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ko-KR" altLang="en-US" sz="12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로그타입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검색</a:t>
            </a:r>
            <a:endParaRPr lang="en-US" altLang="ko-KR" sz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로그인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로그아웃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비밀번호 변경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시스템 설정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 </a:t>
            </a:r>
            <a:r>
              <a:rPr lang="ko-KR" altLang="en-US" sz="1000" dirty="0" err="1">
                <a:solidFill>
                  <a:prstClr val="black"/>
                </a:solidFill>
              </a:rPr>
              <a:t>정책설정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관리자 </a:t>
            </a:r>
            <a:r>
              <a:rPr lang="ko-KR" altLang="en-US" sz="1000" dirty="0" err="1">
                <a:solidFill>
                  <a:prstClr val="black"/>
                </a:solidFill>
              </a:rPr>
              <a:t>정책설정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>
                <a:solidFill>
                  <a:prstClr val="black"/>
                </a:solidFill>
              </a:rPr>
              <a:t>파일 다운로드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검색 항목 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사용자 정보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사용자 </a:t>
            </a:r>
            <a:r>
              <a:rPr lang="ko-KR" altLang="en-US" sz="1000" dirty="0" err="1">
                <a:solidFill>
                  <a:prstClr val="black"/>
                </a:solidFill>
              </a:rPr>
              <a:t>아이피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결재번호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5.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검색된 로그 엑셀로 내보내기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1793031" y="254902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1803154" y="213211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4457327" y="213211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5466699" y="213211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6742704" y="21169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noProof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739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11. </a:t>
            </a:r>
            <a:r>
              <a:rPr lang="ko-KR" altLang="en-US" dirty="0"/>
              <a:t>공지사항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공지사항 리스트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18" y="1588706"/>
            <a:ext cx="6291265" cy="3840451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45975" y="1226627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공지사항 리스트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 클릭으로 내용 확인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공지사항 등록 버튼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2095436" y="233281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6329535" y="269285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0774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사각형: 둥근 한쪽 모서리 57">
            <a:extLst>
              <a:ext uri="{FF2B5EF4-FFF2-40B4-BE49-F238E27FC236}">
                <a16:creationId xmlns:a16="http://schemas.microsoft.com/office/drawing/2014/main" id="{2C22AB9A-A6EC-4F30-92EB-B86E9FC137BD}"/>
              </a:ext>
            </a:extLst>
          </p:cNvPr>
          <p:cNvSpPr/>
          <p:nvPr/>
        </p:nvSpPr>
        <p:spPr>
          <a:xfrm>
            <a:off x="-7392" y="993914"/>
            <a:ext cx="2404835" cy="5864087"/>
          </a:xfrm>
          <a:prstGeom prst="round1Rect">
            <a:avLst/>
          </a:prstGeom>
          <a:solidFill>
            <a:srgbClr val="1978E4"/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B7D7C83-F0F8-487B-B852-BF0607C50DA5}"/>
              </a:ext>
            </a:extLst>
          </p:cNvPr>
          <p:cNvSpPr txBox="1"/>
          <p:nvPr/>
        </p:nvSpPr>
        <p:spPr>
          <a:xfrm>
            <a:off x="3420336" y="1105691"/>
            <a:ext cx="908903" cy="29084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ko-KR" altLang="en-US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결재 반려</a:t>
            </a:r>
            <a:endParaRPr lang="en-US" altLang="ko-KR" spc="-1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A647DC12-4DDB-4008-848A-9CFB8B2598BF}"/>
              </a:ext>
            </a:extLst>
          </p:cNvPr>
          <p:cNvCxnSpPr/>
          <p:nvPr/>
        </p:nvCxnSpPr>
        <p:spPr>
          <a:xfrm>
            <a:off x="3351370" y="1423283"/>
            <a:ext cx="2412002" cy="0"/>
          </a:xfrm>
          <a:prstGeom prst="line">
            <a:avLst/>
          </a:prstGeom>
          <a:noFill/>
          <a:ln w="6350" cap="rnd" cmpd="sng" algn="ctr">
            <a:solidFill>
              <a:srgbClr val="002363">
                <a:alpha val="50000"/>
              </a:srgbClr>
            </a:solidFill>
            <a:prstDash val="solid"/>
            <a:miter lim="800000"/>
          </a:ln>
          <a:effectLst/>
        </p:spPr>
      </p:cxn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E6271A78-886B-4C27-8609-7293B65FE12C}"/>
              </a:ext>
            </a:extLst>
          </p:cNvPr>
          <p:cNvGrpSpPr/>
          <p:nvPr/>
        </p:nvGrpSpPr>
        <p:grpSpPr>
          <a:xfrm>
            <a:off x="2849822" y="1006994"/>
            <a:ext cx="514885" cy="461665"/>
            <a:chOff x="910176" y="2682795"/>
            <a:chExt cx="566676" cy="508103"/>
          </a:xfrm>
        </p:grpSpPr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FCEA6F9E-F6EE-49DC-A769-C199E7BEF599}"/>
                </a:ext>
              </a:extLst>
            </p:cNvPr>
            <p:cNvSpPr/>
            <p:nvPr/>
          </p:nvSpPr>
          <p:spPr>
            <a:xfrm>
              <a:off x="964191" y="2713479"/>
              <a:ext cx="458324" cy="458324"/>
            </a:xfrm>
            <a:prstGeom prst="ellipse">
              <a:avLst/>
            </a:prstGeom>
            <a:solidFill>
              <a:srgbClr val="002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82760CA0-8F7B-40CB-968F-4B24640FDEE1}"/>
                </a:ext>
              </a:extLst>
            </p:cNvPr>
            <p:cNvSpPr/>
            <p:nvPr/>
          </p:nvSpPr>
          <p:spPr>
            <a:xfrm>
              <a:off x="910176" y="2682795"/>
              <a:ext cx="566676" cy="50810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rPr>
                <a:t>15</a:t>
              </a:r>
              <a:endParaRPr lang="ko-KR" altLang="en-US" sz="2400" b="1" spc="-10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ea typeface="나눔스퀘어 Bold" pitchFamily="50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C1F71F8A-9416-4000-AB12-29A5FC964C8C}"/>
              </a:ext>
            </a:extLst>
          </p:cNvPr>
          <p:cNvSpPr txBox="1"/>
          <p:nvPr/>
        </p:nvSpPr>
        <p:spPr>
          <a:xfrm>
            <a:off x="5821631" y="1312423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41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CD96A26-D877-4DAE-98A4-27F75B0780B7}"/>
              </a:ext>
            </a:extLst>
          </p:cNvPr>
          <p:cNvSpPr txBox="1"/>
          <p:nvPr/>
        </p:nvSpPr>
        <p:spPr>
          <a:xfrm>
            <a:off x="5821631" y="2163117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43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5821631" y="605486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39</a:t>
            </a: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2527DB1D-C792-4902-AB9C-9E501784B42D}"/>
              </a:ext>
            </a:extLst>
          </p:cNvPr>
          <p:cNvGrpSpPr/>
          <p:nvPr/>
        </p:nvGrpSpPr>
        <p:grpSpPr>
          <a:xfrm>
            <a:off x="2849819" y="1825151"/>
            <a:ext cx="2913550" cy="461665"/>
            <a:chOff x="688912" y="3693957"/>
            <a:chExt cx="2968090" cy="47030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67E8BF-D2B5-4E8C-A153-08F150C55A61}"/>
                </a:ext>
              </a:extLst>
            </p:cNvPr>
            <p:cNvSpPr txBox="1"/>
            <p:nvPr/>
          </p:nvSpPr>
          <p:spPr>
            <a:xfrm>
              <a:off x="1270108" y="3794502"/>
              <a:ext cx="1141475" cy="29629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통계 리포트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82" name="직선 연결선 81">
              <a:extLst>
                <a:ext uri="{FF2B5EF4-FFF2-40B4-BE49-F238E27FC236}">
                  <a16:creationId xmlns:a16="http://schemas.microsoft.com/office/drawing/2014/main" id="{C7893219-AC64-4F1E-865B-1D9820A2ADE9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3B9CE654-CF18-441D-A096-2596EDB1D6E3}"/>
                </a:ext>
              </a:extLst>
            </p:cNvPr>
            <p:cNvGrpSpPr/>
            <p:nvPr/>
          </p:nvGrpSpPr>
          <p:grpSpPr>
            <a:xfrm>
              <a:off x="688912" y="3693957"/>
              <a:ext cx="524523" cy="470308"/>
              <a:chOff x="910176" y="2682794"/>
              <a:chExt cx="566676" cy="508105"/>
            </a:xfrm>
          </p:grpSpPr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EA6735F6-EB3F-49B3-BE77-53E8601827FA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C94CD74F-72A5-444B-B05B-F97157C626ED}"/>
                  </a:ext>
                </a:extLst>
              </p:cNvPr>
              <p:cNvSpPr/>
              <p:nvPr/>
            </p:nvSpPr>
            <p:spPr>
              <a:xfrm>
                <a:off x="910176" y="2682794"/>
                <a:ext cx="566676" cy="50810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16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B1D4595B-EEF7-4F94-BA67-12A76DB480B9}"/>
              </a:ext>
            </a:extLst>
          </p:cNvPr>
          <p:cNvSpPr/>
          <p:nvPr/>
        </p:nvSpPr>
        <p:spPr>
          <a:xfrm rot="5400000">
            <a:off x="451674" y="2279602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ea typeface="나눔스퀘어 Bold" pitchFamily="50" charset="-127"/>
                <a:cs typeface="Times New Roman" panose="02020603050405020304" pitchFamily="18" charset="0"/>
              </a:rPr>
              <a:t>Contents</a:t>
            </a:r>
            <a:endParaRPr lang="ko-KR" altLang="en-US" sz="40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ea typeface="나눔스퀘어 Bold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7" name="그림 96">
            <a:extLst>
              <a:ext uri="{FF2B5EF4-FFF2-40B4-BE49-F238E27FC236}">
                <a16:creationId xmlns:a16="http://schemas.microsoft.com/office/drawing/2014/main" id="{DD6C3202-0242-4F65-B9AA-0206FF94C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87" y="4451523"/>
            <a:ext cx="2925734" cy="2204024"/>
          </a:xfrm>
          <a:prstGeom prst="rect">
            <a:avLst/>
          </a:prstGeom>
        </p:spPr>
      </p:pic>
      <p:grpSp>
        <p:nvGrpSpPr>
          <p:cNvPr id="99" name="그룹 98">
            <a:extLst>
              <a:ext uri="{FF2B5EF4-FFF2-40B4-BE49-F238E27FC236}">
                <a16:creationId xmlns:a16="http://schemas.microsoft.com/office/drawing/2014/main" id="{0B42F9FA-CAC9-4FEB-BE33-F1595C74287E}"/>
              </a:ext>
            </a:extLst>
          </p:cNvPr>
          <p:cNvGrpSpPr/>
          <p:nvPr/>
        </p:nvGrpSpPr>
        <p:grpSpPr>
          <a:xfrm>
            <a:off x="2849824" y="267521"/>
            <a:ext cx="2913548" cy="461665"/>
            <a:chOff x="688915" y="2423958"/>
            <a:chExt cx="2968088" cy="47030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EBBF145-5A57-46D9-9FF0-FEC3FC8A35F9}"/>
                </a:ext>
              </a:extLst>
            </p:cNvPr>
            <p:cNvSpPr txBox="1"/>
            <p:nvPr/>
          </p:nvSpPr>
          <p:spPr>
            <a:xfrm>
              <a:off x="1270108" y="2524503"/>
              <a:ext cx="925917" cy="29629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 완료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5DB66111-E703-4C6C-B31E-8359C64DDFF4}"/>
                </a:ext>
              </a:extLst>
            </p:cNvPr>
            <p:cNvCxnSpPr/>
            <p:nvPr/>
          </p:nvCxnSpPr>
          <p:spPr>
            <a:xfrm>
              <a:off x="1199851" y="2848040"/>
              <a:ext cx="2457152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EAE9E4A7-CAD6-41CF-A333-06097048FEEB}"/>
                </a:ext>
              </a:extLst>
            </p:cNvPr>
            <p:cNvGrpSpPr/>
            <p:nvPr/>
          </p:nvGrpSpPr>
          <p:grpSpPr>
            <a:xfrm>
              <a:off x="688915" y="2423958"/>
              <a:ext cx="524522" cy="470308"/>
              <a:chOff x="910177" y="2682794"/>
              <a:chExt cx="566674" cy="508104"/>
            </a:xfrm>
          </p:grpSpPr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78621BC4-0CFE-46F6-B234-2D85DCE20F2D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2FB6ACAA-88F9-42BD-BB4E-980BC1330BA8}"/>
                  </a:ext>
                </a:extLst>
              </p:cNvPr>
              <p:cNvSpPr/>
              <p:nvPr/>
            </p:nvSpPr>
            <p:spPr>
              <a:xfrm>
                <a:off x="910177" y="2682794"/>
                <a:ext cx="566674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14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1E344F2-C1DD-400A-8211-563B3B8C7EC4}"/>
              </a:ext>
            </a:extLst>
          </p:cNvPr>
          <p:cNvSpPr/>
          <p:nvPr/>
        </p:nvSpPr>
        <p:spPr>
          <a:xfrm>
            <a:off x="7104193" y="6620372"/>
            <a:ext cx="2453557" cy="215444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8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197983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11. </a:t>
            </a:r>
            <a:r>
              <a:rPr lang="ko-KR" altLang="en-US" dirty="0"/>
              <a:t>공지사항 관리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공지사항 등록 </a:t>
            </a:r>
            <a:r>
              <a:rPr lang="en-US" altLang="ko-KR" dirty="0"/>
              <a:t>– </a:t>
            </a:r>
            <a:r>
              <a:rPr lang="ko-KR" altLang="en-US" dirty="0"/>
              <a:t>전체 </a:t>
            </a:r>
            <a:r>
              <a:rPr lang="ko-KR" altLang="en-US" dirty="0" err="1"/>
              <a:t>그룹사</a:t>
            </a:r>
            <a:r>
              <a:rPr lang="ko-KR" altLang="en-US" dirty="0"/>
              <a:t> 대상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23" y="1631841"/>
            <a:ext cx="5944897" cy="3620442"/>
          </a:xfrm>
          <a:prstGeom prst="rect">
            <a:avLst/>
          </a:prstGeom>
        </p:spPr>
      </p:pic>
      <p:sp>
        <p:nvSpPr>
          <p:cNvPr id="9" name="내용 개체 틀 3"/>
          <p:cNvSpPr txBox="1">
            <a:spLocks/>
          </p:cNvSpPr>
          <p:nvPr/>
        </p:nvSpPr>
        <p:spPr>
          <a:xfrm>
            <a:off x="7048987" y="1234767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제목 입력</a:t>
            </a:r>
            <a:endParaRPr lang="en-US" altLang="ko-KR" sz="1200" dirty="0"/>
          </a:p>
          <a:p>
            <a:pPr marL="0" lv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내용 입력</a:t>
            </a:r>
            <a:endParaRPr lang="en-US" altLang="ko-KR" sz="1200" dirty="0"/>
          </a:p>
          <a:p>
            <a:pPr marL="0" lv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등록 버튼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등록 완료</a:t>
            </a:r>
            <a:endParaRPr lang="en-US" altLang="ko-KR" sz="1200" dirty="0"/>
          </a:p>
        </p:txBody>
      </p:sp>
      <p:sp>
        <p:nvSpPr>
          <p:cNvPr id="10" name="오른쪽 화살표 9"/>
          <p:cNvSpPr/>
          <p:nvPr/>
        </p:nvSpPr>
        <p:spPr>
          <a:xfrm>
            <a:off x="3916447" y="4015016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 bwMode="auto">
          <a:xfrm>
            <a:off x="2066125" y="20762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2069703" y="27522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6627543" y="384088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5478874" y="356518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20" y="3804483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40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11. </a:t>
            </a:r>
            <a:r>
              <a:rPr lang="ko-KR" altLang="en-US" dirty="0"/>
              <a:t>공지사항 관리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공지사항 수정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8" y="1631841"/>
            <a:ext cx="6134249" cy="3729870"/>
          </a:xfrm>
          <a:prstGeom prst="rect">
            <a:avLst/>
          </a:prstGeom>
        </p:spPr>
      </p:pic>
      <p:sp>
        <p:nvSpPr>
          <p:cNvPr id="18" name="내용 개체 틀 3"/>
          <p:cNvSpPr txBox="1">
            <a:spLocks/>
          </p:cNvSpPr>
          <p:nvPr/>
        </p:nvSpPr>
        <p:spPr>
          <a:xfrm>
            <a:off x="7036065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제목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내용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 err="1">
                <a:solidFill>
                  <a:prstClr val="black"/>
                </a:solidFill>
              </a:rPr>
              <a:t>수정완료</a:t>
            </a:r>
            <a:r>
              <a:rPr lang="ko-KR" altLang="en-US" sz="1200" dirty="0">
                <a:solidFill>
                  <a:prstClr val="black"/>
                </a:solidFill>
              </a:rPr>
              <a:t> 버튼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수정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4025279" y="4063035"/>
            <a:ext cx="295232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 bwMode="auto">
          <a:xfrm>
            <a:off x="6627543" y="390044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2081063" y="212823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2" name="타원 21"/>
          <p:cNvSpPr/>
          <p:nvPr/>
        </p:nvSpPr>
        <p:spPr bwMode="auto">
          <a:xfrm>
            <a:off x="2113664" y="281799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3" name="타원 22"/>
          <p:cNvSpPr/>
          <p:nvPr/>
        </p:nvSpPr>
        <p:spPr bwMode="auto">
          <a:xfrm>
            <a:off x="5501443" y="36411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065" y="3753068"/>
            <a:ext cx="1724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83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11. </a:t>
            </a:r>
            <a:r>
              <a:rPr lang="ko-KR" altLang="en-US" dirty="0"/>
              <a:t>공지사항 관리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공지사항 수정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35" y="1631841"/>
            <a:ext cx="6159803" cy="3745408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59591" y="1226221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공지사항 삭제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삭제 완료</a:t>
            </a:r>
            <a:endParaRPr lang="en-US" altLang="ko-KR" sz="1200" dirty="0"/>
          </a:p>
        </p:txBody>
      </p:sp>
      <p:sp>
        <p:nvSpPr>
          <p:cNvPr id="15" name="오른쪽 화살표 14"/>
          <p:cNvSpPr/>
          <p:nvPr/>
        </p:nvSpPr>
        <p:spPr>
          <a:xfrm>
            <a:off x="4529335" y="4125178"/>
            <a:ext cx="2633907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 bwMode="auto">
          <a:xfrm>
            <a:off x="5969495" y="281157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6843567" y="39376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242" y="3865658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28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12. </a:t>
            </a:r>
            <a:r>
              <a:rPr lang="ko-KR" altLang="en-US" dirty="0"/>
              <a:t>자주하는 질문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자주하는 질문 리스트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226603" cy="3745985"/>
          </a:xfrm>
          <a:prstGeom prst="rect">
            <a:avLst/>
          </a:prstGeom>
        </p:spPr>
      </p:pic>
      <p:sp>
        <p:nvSpPr>
          <p:cNvPr id="11" name="내용 개체 틀 3"/>
          <p:cNvSpPr txBox="1">
            <a:spLocks/>
          </p:cNvSpPr>
          <p:nvPr/>
        </p:nvSpPr>
        <p:spPr>
          <a:xfrm>
            <a:off x="7037728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제목 클릭으로 내용 확인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/>
              <a:t>자주하는 질문 등록 버튼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/>
              <a:t>수정 </a:t>
            </a:r>
            <a:r>
              <a:rPr lang="en-US" altLang="ko-KR" sz="1200" dirty="0"/>
              <a:t>/ </a:t>
            </a:r>
            <a:r>
              <a:rPr lang="ko-KR" altLang="en-US" sz="1200"/>
              <a:t>삭제 버튼</a:t>
            </a:r>
            <a:endParaRPr lang="en-US" altLang="ko-KR" sz="1200" dirty="0"/>
          </a:p>
        </p:txBody>
      </p:sp>
      <p:sp>
        <p:nvSpPr>
          <p:cNvPr id="12" name="타원 11"/>
          <p:cNvSpPr/>
          <p:nvPr/>
        </p:nvSpPr>
        <p:spPr bwMode="auto">
          <a:xfrm>
            <a:off x="1865039" y="241329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5730770" y="281376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5820562" y="241329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7247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12. </a:t>
            </a:r>
            <a:r>
              <a:rPr lang="ko-KR" altLang="en-US" dirty="0"/>
              <a:t>자주하는 질문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자주하는 질문 등록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29" y="1641068"/>
            <a:ext cx="5993661" cy="3768650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7049277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제목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내용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4071347" y="3620634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 bwMode="auto">
          <a:xfrm>
            <a:off x="2297087" y="215315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2297086" y="282781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6737451" y="344410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255" y="3444100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96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12. </a:t>
            </a:r>
            <a:r>
              <a:rPr lang="ko-KR" altLang="en-US" dirty="0"/>
              <a:t>자주하는 질문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자주하는 질문 수정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103799" cy="3850183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45975" y="1236144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제목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내용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수정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2297087" y="216945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2297086" y="288983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1" name="오른쪽 화살표 20"/>
          <p:cNvSpPr/>
          <p:nvPr/>
        </p:nvSpPr>
        <p:spPr>
          <a:xfrm>
            <a:off x="4169295" y="3714479"/>
            <a:ext cx="2919076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 bwMode="auto">
          <a:xfrm>
            <a:off x="6896159" y="349864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431" y="3519566"/>
            <a:ext cx="1724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12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12. </a:t>
            </a:r>
            <a:r>
              <a:rPr lang="ko-KR" altLang="en-US" dirty="0"/>
              <a:t>자주하는 질문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자주하는 질문 삭제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181185" cy="3745985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44864" y="1217675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자주하는 질문 삭제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삭제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6643708" y="239285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6" name="오른쪽 화살표 15"/>
          <p:cNvSpPr/>
          <p:nvPr/>
        </p:nvSpPr>
        <p:spPr>
          <a:xfrm>
            <a:off x="4385319" y="4103678"/>
            <a:ext cx="2633907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 bwMode="auto">
          <a:xfrm>
            <a:off x="6725155" y="394109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392" y="3865658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7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13. </a:t>
            </a:r>
            <a:r>
              <a:rPr lang="ko-KR" altLang="en-US" dirty="0"/>
              <a:t>결재 대기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대기 리스트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113884" cy="3747219"/>
          </a:xfrm>
          <a:prstGeom prst="rect">
            <a:avLst/>
          </a:prstGeom>
        </p:spPr>
      </p:pic>
      <p:sp>
        <p:nvSpPr>
          <p:cNvPr id="11" name="내용 개체 틀 3"/>
          <p:cNvSpPr txBox="1">
            <a:spLocks/>
          </p:cNvSpPr>
          <p:nvPr/>
        </p:nvSpPr>
        <p:spPr>
          <a:xfrm>
            <a:off x="7045973" y="1234767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결재번호</a:t>
            </a:r>
            <a:r>
              <a:rPr lang="ko-KR" altLang="en-US" sz="1200" dirty="0">
                <a:solidFill>
                  <a:prstClr val="black"/>
                </a:solidFill>
              </a:rPr>
              <a:t> 및 제목 클릭으로 내용 </a:t>
            </a:r>
            <a:br>
              <a:rPr lang="en-US" altLang="ko-KR" sz="1200" dirty="0">
                <a:solidFill>
                  <a:prstClr val="black"/>
                </a:solidFill>
              </a:rPr>
            </a:br>
            <a:r>
              <a:rPr lang="en-US" altLang="ko-KR" sz="1200" dirty="0">
                <a:solidFill>
                  <a:prstClr val="black"/>
                </a:solidFill>
              </a:rPr>
              <a:t>   </a:t>
            </a:r>
            <a:r>
              <a:rPr lang="ko-KR" altLang="en-US" sz="1200" dirty="0">
                <a:solidFill>
                  <a:prstClr val="black"/>
                </a:solidFill>
              </a:rPr>
              <a:t>확인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유형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반출처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1829534" y="280262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5590576" y="213793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1829533" y="21374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27548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13. </a:t>
            </a:r>
            <a:r>
              <a:rPr lang="ko-KR" altLang="en-US" dirty="0"/>
              <a:t>결재 대기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대기 내용 확인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171009" cy="3942244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7054520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결재 대기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첨부 파일 다운로드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원본 파일이 </a:t>
            </a:r>
            <a:r>
              <a:rPr lang="ko-KR" altLang="en-US" sz="1000" dirty="0" err="1">
                <a:solidFill>
                  <a:prstClr val="black"/>
                </a:solidFill>
              </a:rPr>
              <a:t>다운로드됨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2081063" y="20710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5681463" y="497145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2413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14. </a:t>
            </a:r>
            <a:r>
              <a:rPr lang="ko-KR" altLang="en-US" dirty="0"/>
              <a:t>결재 완료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완료  리스트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179865" cy="3754933"/>
          </a:xfrm>
          <a:prstGeom prst="rect">
            <a:avLst/>
          </a:prstGeom>
        </p:spPr>
      </p:pic>
      <p:sp>
        <p:nvSpPr>
          <p:cNvPr id="10" name="내용 개체 틀 3"/>
          <p:cNvSpPr txBox="1">
            <a:spLocks/>
          </p:cNvSpPr>
          <p:nvPr/>
        </p:nvSpPr>
        <p:spPr>
          <a:xfrm>
            <a:off x="7045974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결재번호</a:t>
            </a:r>
            <a:r>
              <a:rPr lang="ko-KR" altLang="en-US" sz="1200" dirty="0">
                <a:solidFill>
                  <a:prstClr val="black"/>
                </a:solidFill>
              </a:rPr>
              <a:t> 및 제목 클릭으로 내용 </a:t>
            </a:r>
            <a:br>
              <a:rPr lang="en-US" altLang="ko-KR" sz="1200" dirty="0">
                <a:solidFill>
                  <a:prstClr val="black"/>
                </a:solidFill>
              </a:rPr>
            </a:br>
            <a:r>
              <a:rPr lang="en-US" altLang="ko-KR" sz="1200" dirty="0">
                <a:solidFill>
                  <a:prstClr val="black"/>
                </a:solidFill>
              </a:rPr>
              <a:t>   </a:t>
            </a:r>
            <a:r>
              <a:rPr lang="ko-KR" altLang="en-US" sz="1200" dirty="0">
                <a:solidFill>
                  <a:prstClr val="black"/>
                </a:solidFill>
              </a:rPr>
              <a:t>확인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유형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반출처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1829533" y="27666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590576" y="213793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829533" y="21374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690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접속방법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최초 접속은 승인 반출 시스템 서버에 접속</a:t>
            </a:r>
          </a:p>
        </p:txBody>
      </p:sp>
      <p:sp>
        <p:nvSpPr>
          <p:cNvPr id="15" name="내용 개체 틀 3"/>
          <p:cNvSpPr txBox="1">
            <a:spLocks/>
          </p:cNvSpPr>
          <p:nvPr/>
        </p:nvSpPr>
        <p:spPr>
          <a:xfrm>
            <a:off x="7045973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시스템 관리자 접속 계정</a:t>
            </a:r>
            <a:endParaRPr lang="en-US" altLang="ko-KR" sz="12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ID : amsmanager</a:t>
            </a:r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PW : softcamp</a:t>
            </a:r>
          </a:p>
          <a:p>
            <a:pPr marL="0" indent="0">
              <a:buNone/>
            </a:pPr>
            <a:r>
              <a:rPr lang="en-US" altLang="ko-KR" sz="1200" dirty="0"/>
              <a:t>※ amsmanager </a:t>
            </a:r>
            <a:r>
              <a:rPr lang="ko-KR" altLang="en-US" sz="1200" dirty="0"/>
              <a:t>계정의 비밀번호 </a:t>
            </a:r>
            <a:br>
              <a:rPr lang="en-US" altLang="ko-KR" sz="1200" dirty="0"/>
            </a:br>
            <a:r>
              <a:rPr lang="en-US" altLang="ko-KR" sz="1200" dirty="0"/>
              <a:t>   </a:t>
            </a:r>
            <a:r>
              <a:rPr lang="ko-KR" altLang="en-US" sz="1200" dirty="0"/>
              <a:t>변경 및 접속 가능 </a:t>
            </a:r>
            <a:r>
              <a:rPr lang="en-US" altLang="ko-KR" sz="1200" dirty="0"/>
              <a:t>IP</a:t>
            </a:r>
            <a:r>
              <a:rPr lang="ko-KR" altLang="en-US" sz="1200" dirty="0"/>
              <a:t>등록은 </a:t>
            </a:r>
            <a:r>
              <a:rPr lang="en-US" altLang="ko-KR" sz="1200" dirty="0"/>
              <a:t>“</a:t>
            </a:r>
            <a:r>
              <a:rPr lang="ko-KR" altLang="en-US" sz="1200" b="1" dirty="0"/>
              <a:t>관</a:t>
            </a:r>
            <a:br>
              <a:rPr lang="en-US" altLang="ko-KR" sz="1200" b="1" dirty="0"/>
            </a:br>
            <a:r>
              <a:rPr lang="en-US" altLang="ko-KR" sz="1200" b="1" dirty="0"/>
              <a:t>   </a:t>
            </a:r>
            <a:r>
              <a:rPr lang="ko-KR" altLang="en-US" sz="1200" b="1" dirty="0"/>
              <a:t>리자 정보 관리</a:t>
            </a:r>
            <a:r>
              <a:rPr lang="en-US" altLang="ko-KR" sz="1200" dirty="0"/>
              <a:t>“ </a:t>
            </a:r>
            <a:r>
              <a:rPr lang="ko-KR" altLang="en-US" sz="1200" dirty="0"/>
              <a:t>메뉴에서 가능</a:t>
            </a:r>
            <a:endParaRPr lang="en-US" altLang="ko-KR" sz="1200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" y="1631842"/>
            <a:ext cx="5954072" cy="4684105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 bwMode="auto">
          <a:xfrm>
            <a:off x="2529737" y="297111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756746" y="1598319"/>
            <a:ext cx="252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http://127.0.0.1/ams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4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14. </a:t>
            </a:r>
            <a:r>
              <a:rPr lang="ko-KR" altLang="en-US" dirty="0"/>
              <a:t>결재 완료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완료  내용 확인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082521" cy="4418089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7045974" y="1209130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결재 완료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첨부 파일 다운로드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원본 파일이 </a:t>
            </a:r>
            <a:r>
              <a:rPr lang="ko-KR" altLang="en-US" sz="1000" dirty="0" err="1">
                <a:solidFill>
                  <a:prstClr val="black"/>
                </a:solidFill>
              </a:rPr>
              <a:t>다운로드됨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기안자</a:t>
            </a:r>
            <a:r>
              <a:rPr lang="ko-KR" altLang="en-US" sz="1000" dirty="0">
                <a:solidFill>
                  <a:prstClr val="black"/>
                </a:solidFill>
              </a:rPr>
              <a:t> 본인만 요청 방법에 따라 변경   </a:t>
            </a:r>
            <a:br>
              <a:rPr lang="en-US" altLang="ko-KR" sz="1000" dirty="0">
                <a:solidFill>
                  <a:prstClr val="black"/>
                </a:solidFill>
              </a:rPr>
            </a:br>
            <a:r>
              <a:rPr lang="en-US" altLang="ko-KR" sz="1000" dirty="0">
                <a:solidFill>
                  <a:prstClr val="black"/>
                </a:solidFill>
              </a:rPr>
              <a:t>    </a:t>
            </a:r>
            <a:r>
              <a:rPr lang="ko-KR" altLang="en-US" sz="1000" dirty="0">
                <a:solidFill>
                  <a:prstClr val="black"/>
                </a:solidFill>
              </a:rPr>
              <a:t>된 파일이 다운로드 됨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2009055" y="206545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5609455" y="501778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3749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15. </a:t>
            </a:r>
            <a:r>
              <a:rPr lang="ko-KR" altLang="en-US" dirty="0"/>
              <a:t>결재 반려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반려 리스트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31841"/>
            <a:ext cx="6314108" cy="3960440"/>
          </a:xfrm>
          <a:prstGeom prst="rect">
            <a:avLst/>
          </a:prstGeom>
        </p:spPr>
      </p:pic>
      <p:sp>
        <p:nvSpPr>
          <p:cNvPr id="10" name="내용 개체 틀 3"/>
          <p:cNvSpPr txBox="1">
            <a:spLocks/>
          </p:cNvSpPr>
          <p:nvPr/>
        </p:nvSpPr>
        <p:spPr>
          <a:xfrm>
            <a:off x="7054519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결재번호</a:t>
            </a:r>
            <a:r>
              <a:rPr lang="ko-KR" altLang="en-US" sz="1200" dirty="0">
                <a:solidFill>
                  <a:prstClr val="black"/>
                </a:solidFill>
              </a:rPr>
              <a:t> 및 제목 클릭으로 내용 </a:t>
            </a:r>
            <a:br>
              <a:rPr lang="en-US" altLang="ko-KR" sz="1200" dirty="0">
                <a:solidFill>
                  <a:prstClr val="black"/>
                </a:solidFill>
              </a:rPr>
            </a:br>
            <a:r>
              <a:rPr lang="en-US" altLang="ko-KR" sz="1200" dirty="0">
                <a:solidFill>
                  <a:prstClr val="black"/>
                </a:solidFill>
              </a:rPr>
              <a:t>   </a:t>
            </a:r>
            <a:r>
              <a:rPr lang="ko-KR" altLang="en-US" sz="1200" dirty="0">
                <a:solidFill>
                  <a:prstClr val="black"/>
                </a:solidFill>
              </a:rPr>
              <a:t>확인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유형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반출처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 err="1">
                <a:solidFill>
                  <a:prstClr val="black"/>
                </a:solidFill>
              </a:rPr>
              <a:t>후결</a:t>
            </a:r>
            <a:r>
              <a:rPr lang="ko-KR" altLang="en-US" sz="1200" dirty="0">
                <a:solidFill>
                  <a:prstClr val="black"/>
                </a:solidFill>
              </a:rPr>
              <a:t> 리스트만 표시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1865040" y="283740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825479" y="216752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865039" y="217224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6329535" y="24959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33561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15. </a:t>
            </a:r>
            <a:r>
              <a:rPr lang="ko-KR" altLang="en-US" dirty="0"/>
              <a:t>결재 반려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반려 내용 확인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78" y="1631841"/>
            <a:ext cx="6288118" cy="4550196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33706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결재 완료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첨부 파일 다운로드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원본 파일이 </a:t>
            </a:r>
            <a:r>
              <a:rPr lang="ko-KR" altLang="en-US" sz="1000" dirty="0" err="1">
                <a:solidFill>
                  <a:prstClr val="black"/>
                </a:solidFill>
              </a:rPr>
              <a:t>다운로드됨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2038334" y="203759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5710742" y="513393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3878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16. </a:t>
            </a:r>
            <a:r>
              <a:rPr lang="ko-KR" altLang="en-US" dirty="0"/>
              <a:t>통계 리포트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대시보드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99" y="1597252"/>
            <a:ext cx="6255011" cy="4626562"/>
          </a:xfrm>
          <a:prstGeom prst="rect">
            <a:avLst/>
          </a:prstGeom>
        </p:spPr>
      </p:pic>
      <p:sp>
        <p:nvSpPr>
          <p:cNvPr id="9" name="내용 개체 틀 3"/>
          <p:cNvSpPr txBox="1">
            <a:spLocks/>
          </p:cNvSpPr>
          <p:nvPr/>
        </p:nvSpPr>
        <p:spPr>
          <a:xfrm>
            <a:off x="7052646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통계 자료 시각화 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날짜 지정 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1865039" y="25333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3868251" y="21558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6433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16. </a:t>
            </a:r>
            <a:r>
              <a:rPr lang="ko-KR" altLang="en-US" dirty="0"/>
              <a:t>통계 리포트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err="1"/>
              <a:t>신청추이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63728"/>
            <a:ext cx="6185892" cy="5085903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7054519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통계 리스트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지정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 err="1">
                <a:solidFill>
                  <a:prstClr val="black"/>
                </a:solidFill>
              </a:rPr>
              <a:t>요청방법</a:t>
            </a:r>
            <a:r>
              <a:rPr lang="ko-KR" altLang="en-US" sz="1200" dirty="0">
                <a:solidFill>
                  <a:prstClr val="black"/>
                </a:solidFill>
              </a:rPr>
              <a:t> 검색 지정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암호화 해제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외부전송</a:t>
            </a:r>
            <a:r>
              <a:rPr lang="ko-KR" altLang="en-US" sz="1000" dirty="0">
                <a:solidFill>
                  <a:prstClr val="black"/>
                </a:solidFill>
              </a:rPr>
              <a:t> 파일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외부반출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외부 </a:t>
            </a:r>
            <a:r>
              <a:rPr lang="en-US" altLang="ko-KR" sz="1000" dirty="0">
                <a:solidFill>
                  <a:prstClr val="black"/>
                </a:solidFill>
              </a:rPr>
              <a:t>DRM(EX-Right)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 err="1">
                <a:solidFill>
                  <a:prstClr val="black"/>
                </a:solidFill>
              </a:rPr>
              <a:t>결재상태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검색 지정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대기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완료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반려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 err="1">
                <a:solidFill>
                  <a:prstClr val="black"/>
                </a:solidFill>
              </a:rPr>
              <a:t>검색항목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 err="1">
                <a:solidFill>
                  <a:prstClr val="black"/>
                </a:solidFill>
              </a:rPr>
              <a:t>반출처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 err="1">
                <a:solidFill>
                  <a:prstClr val="black"/>
                </a:solidFill>
              </a:rPr>
              <a:t>작성자사번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 err="1">
                <a:solidFill>
                  <a:prstClr val="black"/>
                </a:solidFill>
              </a:rPr>
              <a:t>결재자사번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6. </a:t>
            </a:r>
            <a:r>
              <a:rPr lang="ko-KR" altLang="en-US" sz="1000" dirty="0">
                <a:solidFill>
                  <a:prstClr val="black"/>
                </a:solidFill>
              </a:rPr>
              <a:t>엑셀 내보내기</a:t>
            </a:r>
            <a:r>
              <a:rPr lang="en-US" altLang="ko-KR" sz="1000" dirty="0">
                <a:solidFill>
                  <a:prstClr val="black"/>
                </a:solidFill>
              </a:rPr>
              <a:t> 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1865039" y="272857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1865039" y="20384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4601343" y="20384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6401543" y="20384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3377207" y="229652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6041503" y="229652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5358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16. </a:t>
            </a:r>
            <a:r>
              <a:rPr lang="ko-KR" altLang="en-US" dirty="0"/>
              <a:t>통계 리포트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최다 신청자 </a:t>
            </a:r>
            <a:r>
              <a:rPr lang="en-US" altLang="ko-KR" dirty="0"/>
              <a:t>TOP 10</a:t>
            </a:r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269906" cy="4368223"/>
          </a:xfrm>
          <a:prstGeom prst="rect">
            <a:avLst/>
          </a:prstGeom>
        </p:spPr>
      </p:pic>
      <p:sp>
        <p:nvSpPr>
          <p:cNvPr id="21" name="내용 개체 틀 3"/>
          <p:cNvSpPr txBox="1">
            <a:spLocks/>
          </p:cNvSpPr>
          <p:nvPr/>
        </p:nvSpPr>
        <p:spPr>
          <a:xfrm>
            <a:off x="7045973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최다신청자</a:t>
            </a:r>
            <a:r>
              <a:rPr lang="ko-KR" altLang="en-US" sz="1200" dirty="0">
                <a:solidFill>
                  <a:prstClr val="black"/>
                </a:solidFill>
              </a:rPr>
              <a:t> 리스트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지정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엑셀 내보내기</a:t>
            </a:r>
            <a:r>
              <a:rPr lang="en-US" altLang="ko-KR" sz="1200" dirty="0">
                <a:solidFill>
                  <a:prstClr val="black"/>
                </a:solidFill>
              </a:rPr>
              <a:t> 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865039" y="280486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3" name="타원 22"/>
          <p:cNvSpPr/>
          <p:nvPr/>
        </p:nvSpPr>
        <p:spPr bwMode="auto">
          <a:xfrm>
            <a:off x="1865039" y="211476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4" name="타원 23"/>
          <p:cNvSpPr/>
          <p:nvPr/>
        </p:nvSpPr>
        <p:spPr bwMode="auto">
          <a:xfrm>
            <a:off x="6179651" y="210851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941732" y="3647841"/>
            <a:ext cx="327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</a:rPr>
              <a:t> •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930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20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메인 화면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메인 화면 메뉴 설명</a:t>
            </a:r>
          </a:p>
        </p:txBody>
      </p:sp>
      <p:sp>
        <p:nvSpPr>
          <p:cNvPr id="21" name="내용 개체 틀 3"/>
          <p:cNvSpPr txBox="1">
            <a:spLocks/>
          </p:cNvSpPr>
          <p:nvPr/>
        </p:nvSpPr>
        <p:spPr>
          <a:xfrm>
            <a:off x="7059909" y="1256726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메인 화면으로 이동</a:t>
            </a:r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로그인 사용자 접속 정보</a:t>
            </a:r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/>
              <a:t>접속된 사용자 정보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로그아웃 메뉴</a:t>
            </a:r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관리자 메뉴 리스트</a:t>
            </a:r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/>
              <a:t>시스템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/>
              <a:t>결재자 정책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/>
              <a:t>관리자 정책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err="1"/>
              <a:t>반출유형</a:t>
            </a:r>
            <a:r>
              <a:rPr lang="ko-KR" altLang="en-US" sz="1000" dirty="0"/>
              <a:t>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/>
              <a:t>관리자 정보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err="1"/>
              <a:t>대결자</a:t>
            </a:r>
            <a:r>
              <a:rPr lang="ko-KR" altLang="en-US" sz="1000" dirty="0"/>
              <a:t>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/>
              <a:t>공지사항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/>
              <a:t>자주하는 질문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err="1"/>
              <a:t>결재대기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/>
              <a:t>결재완료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err="1"/>
              <a:t>결재반려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최근 공지사항 리스트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자주하는 질문 리스트</a:t>
            </a:r>
            <a:endParaRPr lang="en-US" altLang="ko-KR" sz="1200" dirty="0"/>
          </a:p>
          <a:p>
            <a:pPr marL="0" indent="0">
              <a:buNone/>
            </a:pPr>
            <a:endParaRPr lang="ko-KR" altLang="en-US" sz="1000" dirty="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" y="1631842"/>
            <a:ext cx="5954072" cy="4684105"/>
          </a:xfrm>
          <a:prstGeom prst="rect">
            <a:avLst/>
          </a:prstGeom>
        </p:spPr>
      </p:pic>
      <p:sp>
        <p:nvSpPr>
          <p:cNvPr id="25" name="타원 24"/>
          <p:cNvSpPr/>
          <p:nvPr/>
        </p:nvSpPr>
        <p:spPr bwMode="auto">
          <a:xfrm>
            <a:off x="6071599" y="164846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6" name="타원 25"/>
          <p:cNvSpPr/>
          <p:nvPr/>
        </p:nvSpPr>
        <p:spPr bwMode="auto">
          <a:xfrm>
            <a:off x="481543" y="221109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" name="타원 26"/>
          <p:cNvSpPr/>
          <p:nvPr/>
        </p:nvSpPr>
        <p:spPr bwMode="auto">
          <a:xfrm>
            <a:off x="481542" y="260988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8" name="타원 27"/>
          <p:cNvSpPr/>
          <p:nvPr/>
        </p:nvSpPr>
        <p:spPr bwMode="auto">
          <a:xfrm>
            <a:off x="1717867" y="400967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9" name="타원 28"/>
          <p:cNvSpPr/>
          <p:nvPr/>
        </p:nvSpPr>
        <p:spPr bwMode="auto">
          <a:xfrm>
            <a:off x="4110758" y="401798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5332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시스템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시스템 관리</a:t>
            </a:r>
          </a:p>
        </p:txBody>
      </p:sp>
      <p:sp>
        <p:nvSpPr>
          <p:cNvPr id="24" name="슬라이드 번호 개체 틀 6"/>
          <p:cNvSpPr txBox="1">
            <a:spLocks/>
          </p:cNvSpPr>
          <p:nvPr/>
        </p:nvSpPr>
        <p:spPr>
          <a:xfrm>
            <a:off x="3949699" y="6731676"/>
            <a:ext cx="2311400" cy="24100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CDBBD9-D764-41E5-8D5B-1351AB628C46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538889"/>
            <a:ext cx="6275259" cy="4016533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63576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 err="1"/>
              <a:t>결재신청</a:t>
            </a:r>
            <a:r>
              <a:rPr lang="ko-KR" altLang="en-US" sz="1200" dirty="0"/>
              <a:t> 페이지의 </a:t>
            </a:r>
            <a:r>
              <a:rPr lang="en-US" altLang="ko-KR" sz="1200" dirty="0"/>
              <a:t>“</a:t>
            </a:r>
            <a:r>
              <a:rPr lang="ko-KR" altLang="en-US" sz="1200" dirty="0"/>
              <a:t>요청 방법</a:t>
            </a:r>
            <a:r>
              <a:rPr lang="en-US" altLang="ko-KR" sz="1200" dirty="0"/>
              <a:t>”</a:t>
            </a:r>
            <a:br>
              <a:rPr lang="en-US" altLang="ko-KR" sz="1200" dirty="0"/>
            </a:br>
            <a:r>
              <a:rPr lang="en-US" altLang="ko-KR" sz="1200" dirty="0"/>
              <a:t>   </a:t>
            </a:r>
            <a:r>
              <a:rPr lang="ko-KR" altLang="en-US" sz="1200" dirty="0"/>
              <a:t>항목에 표시 여부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 err="1"/>
              <a:t>그룹사</a:t>
            </a:r>
            <a:r>
              <a:rPr lang="ko-KR" altLang="en-US" sz="1200" dirty="0"/>
              <a:t> 마다 별도의 정책을 사용 </a:t>
            </a:r>
            <a:br>
              <a:rPr lang="en-US" altLang="ko-KR" sz="1200" dirty="0"/>
            </a:br>
            <a:r>
              <a:rPr lang="en-US" altLang="ko-KR" sz="1200" dirty="0"/>
              <a:t>   </a:t>
            </a:r>
            <a:r>
              <a:rPr lang="ko-KR" altLang="en-US" sz="1200" dirty="0"/>
              <a:t>할 것인지 여부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원본 파일 저장 경로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반출 파일 저장 경로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시스템 설정 차일 경로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6. </a:t>
            </a:r>
            <a:r>
              <a:rPr lang="ko-KR" altLang="en-US" sz="1200" dirty="0" err="1"/>
              <a:t>승인반출</a:t>
            </a:r>
            <a:r>
              <a:rPr lang="ko-KR" altLang="en-US" sz="1200" dirty="0"/>
              <a:t> 시스템 </a:t>
            </a:r>
            <a:r>
              <a:rPr lang="en-US" altLang="ko-KR" sz="1200" dirty="0"/>
              <a:t>URL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/>
              <a:t>7. </a:t>
            </a:r>
            <a:r>
              <a:rPr lang="ko-KR" altLang="en-US" sz="1200" dirty="0" err="1"/>
              <a:t>개별이미지</a:t>
            </a:r>
            <a:r>
              <a:rPr lang="ko-KR" altLang="en-US" sz="1200" dirty="0"/>
              <a:t> 기능 설정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8. </a:t>
            </a:r>
            <a:r>
              <a:rPr lang="ko-KR" altLang="en-US" sz="1200" dirty="0"/>
              <a:t>현재 설정 저장</a:t>
            </a:r>
            <a:endParaRPr lang="en-US" altLang="ko-KR" sz="1200" dirty="0"/>
          </a:p>
        </p:txBody>
      </p:sp>
      <p:sp>
        <p:nvSpPr>
          <p:cNvPr id="13" name="타원 12"/>
          <p:cNvSpPr/>
          <p:nvPr/>
        </p:nvSpPr>
        <p:spPr bwMode="auto">
          <a:xfrm>
            <a:off x="2084759" y="206847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2081065" y="231052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2081063" y="25632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2081063" y="284602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2081065" y="308858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2081063" y="366464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2081065" y="337661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6166640" y="402468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8584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시스템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시스템 관리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75" y="1665156"/>
            <a:ext cx="6250317" cy="3651800"/>
          </a:xfrm>
          <a:prstGeom prst="rect">
            <a:avLst/>
          </a:prstGeom>
        </p:spPr>
      </p:pic>
      <p:sp>
        <p:nvSpPr>
          <p:cNvPr id="22" name="내용 개체 틀 3"/>
          <p:cNvSpPr txBox="1">
            <a:spLocks/>
          </p:cNvSpPr>
          <p:nvPr/>
        </p:nvSpPr>
        <p:spPr>
          <a:xfrm>
            <a:off x="7070972" y="1232325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 err="1"/>
              <a:t>후결</a:t>
            </a:r>
            <a:r>
              <a:rPr lang="ko-KR" altLang="en-US" sz="1200" dirty="0"/>
              <a:t> 기능 사용 여부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진행 중인 </a:t>
            </a:r>
            <a:r>
              <a:rPr lang="ko-KR" altLang="en-US" sz="1200" dirty="0" err="1"/>
              <a:t>후결</a:t>
            </a:r>
            <a:r>
              <a:rPr lang="ko-KR" altLang="en-US" sz="1200" dirty="0"/>
              <a:t> 건수 제한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최대 첨부 파일 개수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각 첨부 파일의 최대 용량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첨부된 파일의 총 용량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6. </a:t>
            </a:r>
            <a:r>
              <a:rPr lang="ko-KR" altLang="en-US" sz="1200" dirty="0" err="1"/>
              <a:t>외부전송</a:t>
            </a:r>
            <a:r>
              <a:rPr lang="ko-KR" altLang="en-US" sz="1200" dirty="0"/>
              <a:t> 파일 유효 기간 설정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7. </a:t>
            </a:r>
            <a:r>
              <a:rPr lang="ko-KR" altLang="en-US" sz="1200" dirty="0"/>
              <a:t>결재 완료된 파일 다운로드 기간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8. </a:t>
            </a:r>
            <a:r>
              <a:rPr lang="ko-KR" altLang="en-US" sz="1200" dirty="0"/>
              <a:t>결재 완료된 파일 다운로드 횟수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9. </a:t>
            </a:r>
            <a:r>
              <a:rPr lang="ko-KR" altLang="en-US" sz="1200" dirty="0"/>
              <a:t>최대 </a:t>
            </a:r>
            <a:r>
              <a:rPr lang="ko-KR" altLang="en-US" sz="1200" dirty="0" err="1"/>
              <a:t>대결자</a:t>
            </a:r>
            <a:r>
              <a:rPr lang="ko-KR" altLang="en-US" sz="1200" dirty="0"/>
              <a:t> 권한 부여 기간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10. </a:t>
            </a:r>
            <a:r>
              <a:rPr lang="ko-KR" altLang="en-US" sz="1200" dirty="0"/>
              <a:t>리스트 화면의 표시 항목 개수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11. </a:t>
            </a:r>
            <a:r>
              <a:rPr lang="ko-KR" altLang="en-US" sz="1200" dirty="0"/>
              <a:t>에러 페이지의 관리자 정보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12. </a:t>
            </a:r>
            <a:r>
              <a:rPr lang="ko-KR" altLang="en-US" sz="1200" dirty="0"/>
              <a:t>현재 설정 저장</a:t>
            </a:r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</p:txBody>
      </p:sp>
      <p:sp>
        <p:nvSpPr>
          <p:cNvPr id="23" name="타원 22"/>
          <p:cNvSpPr/>
          <p:nvPr/>
        </p:nvSpPr>
        <p:spPr bwMode="auto">
          <a:xfrm>
            <a:off x="2134192" y="224646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5" name="타원 24"/>
          <p:cNvSpPr/>
          <p:nvPr/>
        </p:nvSpPr>
        <p:spPr bwMode="auto">
          <a:xfrm>
            <a:off x="2130493" y="250154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6" name="타원 25"/>
          <p:cNvSpPr/>
          <p:nvPr/>
        </p:nvSpPr>
        <p:spPr bwMode="auto">
          <a:xfrm>
            <a:off x="2130494" y="277214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7" name="타원 26"/>
          <p:cNvSpPr/>
          <p:nvPr/>
        </p:nvSpPr>
        <p:spPr bwMode="auto">
          <a:xfrm>
            <a:off x="2130494" y="300297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8" name="타원 27"/>
          <p:cNvSpPr/>
          <p:nvPr/>
        </p:nvSpPr>
        <p:spPr bwMode="auto">
          <a:xfrm>
            <a:off x="2130494" y="32735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9" name="타원 28"/>
          <p:cNvSpPr/>
          <p:nvPr/>
        </p:nvSpPr>
        <p:spPr bwMode="auto">
          <a:xfrm>
            <a:off x="2130494" y="375755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30" name="타원 29"/>
          <p:cNvSpPr/>
          <p:nvPr/>
        </p:nvSpPr>
        <p:spPr bwMode="auto">
          <a:xfrm>
            <a:off x="2130494" y="351975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1" name="타원 30"/>
          <p:cNvSpPr/>
          <p:nvPr/>
        </p:nvSpPr>
        <p:spPr bwMode="auto">
          <a:xfrm>
            <a:off x="2130494" y="401622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32" name="타원 31"/>
          <p:cNvSpPr/>
          <p:nvPr/>
        </p:nvSpPr>
        <p:spPr bwMode="auto">
          <a:xfrm>
            <a:off x="2130494" y="42613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33" name="타원 32"/>
          <p:cNvSpPr/>
          <p:nvPr/>
        </p:nvSpPr>
        <p:spPr bwMode="auto">
          <a:xfrm>
            <a:off x="2130495" y="477945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34" name="타원 33"/>
          <p:cNvSpPr/>
          <p:nvPr/>
        </p:nvSpPr>
        <p:spPr bwMode="auto">
          <a:xfrm>
            <a:off x="2130496" y="451055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35" name="타원 34"/>
          <p:cNvSpPr/>
          <p:nvPr/>
        </p:nvSpPr>
        <p:spPr bwMode="auto">
          <a:xfrm>
            <a:off x="6179651" y="51432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9900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err="1"/>
              <a:t>커스텀</a:t>
            </a:r>
            <a:r>
              <a:rPr lang="ko-KR" altLang="en-US" dirty="0"/>
              <a:t> 정책 관리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218459" cy="5030098"/>
          </a:xfrm>
          <a:prstGeom prst="rect">
            <a:avLst/>
          </a:prstGeom>
        </p:spPr>
      </p:pic>
      <p:sp>
        <p:nvSpPr>
          <p:cNvPr id="19" name="내용 개체 틀 3"/>
          <p:cNvSpPr txBox="1">
            <a:spLocks/>
          </p:cNvSpPr>
          <p:nvPr/>
        </p:nvSpPr>
        <p:spPr>
          <a:xfrm>
            <a:off x="7045972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ko-KR" altLang="en-US" sz="1200" dirty="0"/>
              <a:t>기간</a:t>
            </a:r>
            <a:r>
              <a:rPr lang="en-US" altLang="ko-KR" sz="1200" dirty="0"/>
              <a:t>, </a:t>
            </a:r>
            <a:r>
              <a:rPr lang="ko-KR" altLang="en-US" sz="1200" dirty="0"/>
              <a:t>사용여부 별 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 </a:t>
            </a:r>
            <a:r>
              <a:rPr lang="ko-KR" altLang="en-US" sz="1200" dirty="0"/>
              <a:t>검색기능 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100" dirty="0"/>
              <a:t>    • </a:t>
            </a:r>
            <a:r>
              <a:rPr lang="ko-KR" altLang="en-US" sz="1100" dirty="0" err="1"/>
              <a:t>정책이름</a:t>
            </a:r>
            <a:endParaRPr lang="en-US" altLang="ko-KR" sz="1100" dirty="0"/>
          </a:p>
          <a:p>
            <a:pPr marL="0" indent="0">
              <a:buNone/>
            </a:pPr>
            <a:r>
              <a:rPr lang="en-US" altLang="ko-KR" sz="1100" dirty="0"/>
              <a:t>    • </a:t>
            </a:r>
            <a:r>
              <a:rPr lang="ko-KR" altLang="en-US" sz="1100" dirty="0"/>
              <a:t>상세설명</a:t>
            </a:r>
            <a:r>
              <a:rPr lang="en-US" altLang="ko-KR" sz="1100" dirty="0"/>
              <a:t> </a:t>
            </a:r>
          </a:p>
          <a:p>
            <a:pPr marL="0" indent="0">
              <a:buNone/>
            </a:pPr>
            <a:r>
              <a:rPr lang="en-US" altLang="ko-KR" sz="1100" dirty="0"/>
              <a:t>    • </a:t>
            </a:r>
            <a:r>
              <a:rPr lang="ko-KR" altLang="en-US" sz="1100" dirty="0"/>
              <a:t>정책 </a:t>
            </a:r>
            <a:r>
              <a:rPr lang="en-US" altLang="ko-KR" sz="1100" dirty="0"/>
              <a:t>ID</a:t>
            </a:r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 err="1"/>
              <a:t>커스텀</a:t>
            </a:r>
            <a:r>
              <a:rPr lang="ko-KR" altLang="en-US" sz="1200" dirty="0"/>
              <a:t> 정책 리스트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 err="1"/>
              <a:t>커스텀</a:t>
            </a:r>
            <a:r>
              <a:rPr lang="ko-KR" altLang="en-US" sz="1200" dirty="0"/>
              <a:t> 정책 수정 삭제  </a:t>
            </a:r>
            <a:endParaRPr lang="en-US" altLang="ko-KR" sz="1200" dirty="0"/>
          </a:p>
        </p:txBody>
      </p:sp>
      <p:sp>
        <p:nvSpPr>
          <p:cNvPr id="20" name="타원 19"/>
          <p:cNvSpPr/>
          <p:nvPr/>
        </p:nvSpPr>
        <p:spPr bwMode="auto">
          <a:xfrm>
            <a:off x="1865039" y="218683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4" name="타원 23"/>
          <p:cNvSpPr/>
          <p:nvPr/>
        </p:nvSpPr>
        <p:spPr bwMode="auto">
          <a:xfrm>
            <a:off x="5609455" y="21370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6" name="타원 35"/>
          <p:cNvSpPr/>
          <p:nvPr/>
        </p:nvSpPr>
        <p:spPr bwMode="auto">
          <a:xfrm>
            <a:off x="1865039" y="261888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7" name="타원 36"/>
          <p:cNvSpPr/>
          <p:nvPr/>
        </p:nvSpPr>
        <p:spPr bwMode="auto">
          <a:xfrm>
            <a:off x="6166640" y="297892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788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err="1"/>
              <a:t>커스텀</a:t>
            </a:r>
            <a:r>
              <a:rPr lang="ko-KR" altLang="en-US" dirty="0"/>
              <a:t> 정책 관리 </a:t>
            </a:r>
            <a:r>
              <a:rPr lang="en-US" altLang="ko-KR" dirty="0"/>
              <a:t>– </a:t>
            </a:r>
            <a:r>
              <a:rPr lang="ko-KR" altLang="en-US" dirty="0"/>
              <a:t>정책 등록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705418"/>
            <a:ext cx="5739637" cy="4611684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73503" y="1274161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ko-KR" altLang="en-US" sz="1200" dirty="0" err="1"/>
              <a:t>커스텀</a:t>
            </a:r>
            <a:r>
              <a:rPr lang="ko-KR" altLang="en-US" sz="1200" dirty="0"/>
              <a:t> 정책 추가 등록</a:t>
            </a: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 err="1"/>
              <a:t>커스텀</a:t>
            </a:r>
            <a:r>
              <a:rPr lang="ko-KR" altLang="en-US" sz="1200" dirty="0"/>
              <a:t> 정책 적용 창</a:t>
            </a:r>
            <a:endParaRPr lang="en-US" altLang="ko-KR" sz="1200" dirty="0"/>
          </a:p>
        </p:txBody>
      </p:sp>
      <p:sp>
        <p:nvSpPr>
          <p:cNvPr id="13" name="타원 12"/>
          <p:cNvSpPr/>
          <p:nvPr/>
        </p:nvSpPr>
        <p:spPr bwMode="auto">
          <a:xfrm>
            <a:off x="5689870" y="610912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3161183" y="192144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2824385"/>
      </p:ext>
    </p:extLst>
  </p:cSld>
  <p:clrMapOvr>
    <a:masterClrMapping/>
  </p:clrMapOvr>
</p:sld>
</file>

<file path=ppt/theme/theme1.xml><?xml version="1.0" encoding="utf-8"?>
<a:theme xmlns:a="http://schemas.openxmlformats.org/drawingml/2006/main" name="1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BE690DC-3A43-4BBD-9768-3587B5E62A8C}" vid="{E7611E6D-EA79-4D32-A485-D9B2A3413E04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BE690DC-3A43-4BBD-9768-3587B5E62A8C}" vid="{ECDD3A20-6A0A-4D0E-A42B-ED3B7783717E}"/>
    </a:ext>
  </a:extLst>
</a:theme>
</file>

<file path=ppt/theme/theme3.xml><?xml version="1.0" encoding="utf-8"?>
<a:theme xmlns:a="http://schemas.openxmlformats.org/drawingml/2006/main" name="2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C0B4BB3E-3775-4608-9A4B-2C55B737793B}" vid="{50F76686-2941-414C-82C5-5B04794893D9}"/>
    </a:ext>
  </a:extLst>
</a:theme>
</file>

<file path=ppt/theme/theme4.xml><?xml version="1.0" encoding="utf-8"?>
<a:theme xmlns:a="http://schemas.openxmlformats.org/drawingml/2006/main" name="3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C0B4BB3E-3775-4608-9A4B-2C55B737793B}" vid="{50F76686-2941-414C-82C5-5B04794893D9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11610</TotalTime>
  <Words>2000</Words>
  <Application>Microsoft Office PowerPoint</Application>
  <PresentationFormat>A4 용지(210x297mm)</PresentationFormat>
  <Paragraphs>561</Paragraphs>
  <Slides>46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46</vt:i4>
      </vt:variant>
    </vt:vector>
  </HeadingPairs>
  <TitlesOfParts>
    <vt:vector size="58" baseType="lpstr">
      <vt:lpstr>12롯데마트드림Medium</vt:lpstr>
      <vt:lpstr>굴림</vt:lpstr>
      <vt:lpstr>나눔고딕</vt:lpstr>
      <vt:lpstr>나눔스퀘어 Bold</vt:lpstr>
      <vt:lpstr>맑은 고딕</vt:lpstr>
      <vt:lpstr>Arial</vt:lpstr>
      <vt:lpstr>Calibri</vt:lpstr>
      <vt:lpstr>Wingdings</vt:lpstr>
      <vt:lpstr>1_테마1</vt:lpstr>
      <vt:lpstr>디자인 사용자 지정</vt:lpstr>
      <vt:lpstr>2_테마1</vt:lpstr>
      <vt:lpstr>3_테마1</vt:lpstr>
      <vt:lpstr>승인 반출 시스템  관리자 교육자료</vt:lpstr>
      <vt:lpstr>PowerPoint 프레젠테이션</vt:lpstr>
      <vt:lpstr>PowerPoint 프레젠테이션</vt:lpstr>
      <vt:lpstr>1. 접속방법</vt:lpstr>
      <vt:lpstr>2. 메인 화면</vt:lpstr>
      <vt:lpstr>3. 시스템 관리</vt:lpstr>
      <vt:lpstr>3. 시스템 관리</vt:lpstr>
      <vt:lpstr>4. 결재자 정책 관리</vt:lpstr>
      <vt:lpstr>4. 결재자 정책 관리</vt:lpstr>
      <vt:lpstr>4. 결재자 정책 관리</vt:lpstr>
      <vt:lpstr>4. 결재자 정책 관리</vt:lpstr>
      <vt:lpstr>4. 결재자 정책 관리</vt:lpstr>
      <vt:lpstr>4. 결재자 정책 관리</vt:lpstr>
      <vt:lpstr>4. 결재자 정책 관리</vt:lpstr>
      <vt:lpstr>4. 결재자 정책 관리</vt:lpstr>
      <vt:lpstr>5. 관리자 정책 관리</vt:lpstr>
      <vt:lpstr>5. 관리자 정책 관리</vt:lpstr>
      <vt:lpstr>5. 관리자 정책 관리</vt:lpstr>
      <vt:lpstr>5. 관리자 정책 관리</vt:lpstr>
      <vt:lpstr>6. 반출 유형 관리</vt:lpstr>
      <vt:lpstr>6. 반출 유형 관리</vt:lpstr>
      <vt:lpstr>6. 반출 유형 관리</vt:lpstr>
      <vt:lpstr>7. 관리자 정보 관리</vt:lpstr>
      <vt:lpstr>8. 접속차단 등록</vt:lpstr>
      <vt:lpstr>8. 접속차단 등록</vt:lpstr>
      <vt:lpstr>9. 대결자 관리</vt:lpstr>
      <vt:lpstr>9. 대결자 관리</vt:lpstr>
      <vt:lpstr>10. 로그 관리</vt:lpstr>
      <vt:lpstr>11. 공지사항 관리</vt:lpstr>
      <vt:lpstr>11. 공지사항 관리(계속)</vt:lpstr>
      <vt:lpstr>11. 공지사항 관리(계속)</vt:lpstr>
      <vt:lpstr>11. 공지사항 관리(계속)</vt:lpstr>
      <vt:lpstr>12. 자주하는 질문 관리</vt:lpstr>
      <vt:lpstr>12. 자주하는 질문 관리</vt:lpstr>
      <vt:lpstr>12. 자주하는 질문 관리</vt:lpstr>
      <vt:lpstr>12. 자주하는 질문 관리</vt:lpstr>
      <vt:lpstr>13. 결재 대기</vt:lpstr>
      <vt:lpstr>13. 결재 대기</vt:lpstr>
      <vt:lpstr>14. 결재 완료</vt:lpstr>
      <vt:lpstr>14. 결재 완료</vt:lpstr>
      <vt:lpstr>15. 결재 반려</vt:lpstr>
      <vt:lpstr>15. 결재 반려</vt:lpstr>
      <vt:lpstr>16. 통계 리포트</vt:lpstr>
      <vt:lpstr>16. 통계 리포트</vt:lpstr>
      <vt:lpstr>16. 통계 리포트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S-Work EX (협력사보안강화) </dc:title>
  <dc:creator>jungil moon</dc:creator>
  <cp:lastModifiedBy>이 하영</cp:lastModifiedBy>
  <cp:revision>201</cp:revision>
  <cp:lastPrinted>2020-04-07T08:22:44Z</cp:lastPrinted>
  <dcterms:created xsi:type="dcterms:W3CDTF">2020-05-20T08:50:17Z</dcterms:created>
  <dcterms:modified xsi:type="dcterms:W3CDTF">2025-09-18T07:40:54Z</dcterms:modified>
</cp:coreProperties>
</file>